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10/04/2014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10/04/2014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10/04/2014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10/04/2014</a:t>
            </a:fld>
            <a:endParaRPr lang="es-E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10/04/2014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10/04/2014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10/04/2014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10/04/2014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gif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228600" y="228600"/>
            <a:ext cx="7772400" cy="381000"/>
          </a:xfrm>
          <a:prstGeom prst="homePlate">
            <a:avLst>
              <a:gd name="adj" fmla="val 51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ES" b="1" i="1">
              <a:solidFill>
                <a:srgbClr val="000066"/>
              </a:solidFill>
            </a:endParaRPr>
          </a:p>
          <a:p>
            <a:pPr algn="ctr"/>
            <a:r>
              <a:rPr lang="es-ES" b="1" i="1">
                <a:solidFill>
                  <a:srgbClr val="000066"/>
                </a:solidFill>
                <a:latin typeface="Verdana" pitchFamily="34" charset="0"/>
              </a:rPr>
              <a:t>LAS CIVILIZACIONES Y SU PROGRESO EN EL TIEMPO</a:t>
            </a:r>
          </a:p>
          <a:p>
            <a:pPr algn="ctr"/>
            <a:endParaRPr lang="es-ES" b="1" i="1">
              <a:latin typeface="Verdana" pitchFamily="34" charset="0"/>
            </a:endParaRPr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86800" y="0"/>
            <a:ext cx="5334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Line 6"/>
          <p:cNvSpPr>
            <a:spLocks noChangeShapeType="1"/>
          </p:cNvSpPr>
          <p:nvPr/>
        </p:nvSpPr>
        <p:spPr bwMode="auto">
          <a:xfrm flipV="1">
            <a:off x="552450" y="914400"/>
            <a:ext cx="0" cy="4343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533400" y="5257800"/>
            <a:ext cx="8458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5128" name="Arc 8"/>
          <p:cNvSpPr>
            <a:spLocks/>
          </p:cNvSpPr>
          <p:nvPr/>
        </p:nvSpPr>
        <p:spPr bwMode="auto">
          <a:xfrm flipV="1">
            <a:off x="533400" y="533400"/>
            <a:ext cx="7924800" cy="40386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1619250" y="4572000"/>
            <a:ext cx="0" cy="1828800"/>
          </a:xfrm>
          <a:prstGeom prst="line">
            <a:avLst/>
          </a:prstGeom>
          <a:noFill/>
          <a:ln w="38100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 flipV="1">
            <a:off x="2743200" y="685800"/>
            <a:ext cx="0" cy="5715000"/>
          </a:xfrm>
          <a:prstGeom prst="line">
            <a:avLst/>
          </a:prstGeom>
          <a:noFill/>
          <a:ln w="38100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 flipV="1">
            <a:off x="4267200" y="762000"/>
            <a:ext cx="0" cy="5638800"/>
          </a:xfrm>
          <a:prstGeom prst="line">
            <a:avLst/>
          </a:prstGeom>
          <a:noFill/>
          <a:ln w="38100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 flipV="1">
            <a:off x="6419850" y="3276600"/>
            <a:ext cx="0" cy="3124200"/>
          </a:xfrm>
          <a:prstGeom prst="line">
            <a:avLst/>
          </a:prstGeom>
          <a:noFill/>
          <a:ln w="38100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 flipV="1">
            <a:off x="5353050" y="3733800"/>
            <a:ext cx="0" cy="2667000"/>
          </a:xfrm>
          <a:prstGeom prst="line">
            <a:avLst/>
          </a:prstGeom>
          <a:noFill/>
          <a:ln w="38100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 flipV="1">
            <a:off x="7391400" y="1676400"/>
            <a:ext cx="0" cy="4724400"/>
          </a:xfrm>
          <a:prstGeom prst="line">
            <a:avLst/>
          </a:prstGeom>
          <a:noFill/>
          <a:ln w="38100">
            <a:solidFill>
              <a:srgbClr val="FFFF00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0" y="838200"/>
            <a:ext cx="457200" cy="393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s-ES" sz="2800" b="1"/>
              <a:t>P</a:t>
            </a:r>
          </a:p>
          <a:p>
            <a:pPr algn="ctr"/>
            <a:r>
              <a:rPr lang="es-ES" sz="2800" b="1"/>
              <a:t>R</a:t>
            </a:r>
          </a:p>
          <a:p>
            <a:pPr algn="ctr"/>
            <a:r>
              <a:rPr lang="es-ES" sz="2800" b="1"/>
              <a:t>O</a:t>
            </a:r>
          </a:p>
          <a:p>
            <a:pPr algn="ctr"/>
            <a:r>
              <a:rPr lang="es-ES" sz="2800" b="1"/>
              <a:t>G</a:t>
            </a:r>
          </a:p>
          <a:p>
            <a:pPr algn="ctr"/>
            <a:r>
              <a:rPr lang="es-ES" sz="2800" b="1"/>
              <a:t>R</a:t>
            </a:r>
          </a:p>
          <a:p>
            <a:pPr algn="ctr"/>
            <a:r>
              <a:rPr lang="es-ES" sz="2800" b="1"/>
              <a:t>E</a:t>
            </a:r>
          </a:p>
          <a:p>
            <a:pPr algn="ctr"/>
            <a:r>
              <a:rPr lang="es-ES" sz="2800" b="1"/>
              <a:t>S</a:t>
            </a:r>
          </a:p>
          <a:p>
            <a:pPr algn="ctr"/>
            <a:r>
              <a:rPr lang="es-ES" sz="2800" b="1"/>
              <a:t>O</a:t>
            </a:r>
          </a:p>
          <a:p>
            <a:pPr algn="ctr"/>
            <a:endParaRPr lang="es-ES" sz="2800" b="1"/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7391400" y="4495800"/>
            <a:ext cx="1857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s-ES" sz="2400" b="1"/>
              <a:t>T I E M P O</a:t>
            </a:r>
          </a:p>
        </p:txBody>
      </p:sp>
      <p:pic>
        <p:nvPicPr>
          <p:cNvPr id="5140" name="Picture 20" descr="cambi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6250" y="5410200"/>
            <a:ext cx="1143000" cy="762000"/>
          </a:xfrm>
          <a:prstGeom prst="rect">
            <a:avLst/>
          </a:prstGeom>
          <a:noFill/>
        </p:spPr>
      </p:pic>
      <p:pic>
        <p:nvPicPr>
          <p:cNvPr id="5141" name="Picture 21" descr="arar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250" y="5410200"/>
            <a:ext cx="1143000" cy="762000"/>
          </a:xfrm>
          <a:prstGeom prst="rect">
            <a:avLst/>
          </a:prstGeom>
          <a:noFill/>
        </p:spPr>
      </p:pic>
      <p:pic>
        <p:nvPicPr>
          <p:cNvPr id="5142" name="Picture 22" descr="maq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62250" y="5410200"/>
            <a:ext cx="1524000" cy="762000"/>
          </a:xfrm>
          <a:prstGeom prst="rect">
            <a:avLst/>
          </a:prstGeom>
          <a:noFill/>
        </p:spPr>
      </p:pic>
      <p:pic>
        <p:nvPicPr>
          <p:cNvPr id="5143" name="Picture 23" descr="comin f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2000" y="990600"/>
            <a:ext cx="1828800" cy="1828800"/>
          </a:xfrm>
          <a:prstGeom prst="rect">
            <a:avLst/>
          </a:prstGeom>
          <a:noFill/>
        </p:spPr>
      </p:pic>
      <p:pic>
        <p:nvPicPr>
          <p:cNvPr id="5144" name="Picture 24" descr="era con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19850" y="5410200"/>
            <a:ext cx="990600" cy="762000"/>
          </a:xfrm>
          <a:prstGeom prst="rect">
            <a:avLst/>
          </a:prstGeom>
          <a:noFill/>
        </p:spPr>
      </p:pic>
      <p:pic>
        <p:nvPicPr>
          <p:cNvPr id="5145" name="Picture 25" descr="images98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77000" y="3416300"/>
            <a:ext cx="838200" cy="703263"/>
          </a:xfrm>
          <a:prstGeom prst="rect">
            <a:avLst/>
          </a:prstGeom>
          <a:noFill/>
        </p:spPr>
      </p:pic>
      <p:pic>
        <p:nvPicPr>
          <p:cNvPr id="5146" name="Picture 26" descr="internet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353050" y="5410200"/>
            <a:ext cx="1066800" cy="762000"/>
          </a:xfrm>
          <a:prstGeom prst="rect">
            <a:avLst/>
          </a:prstGeom>
          <a:noFill/>
        </p:spPr>
      </p:pic>
      <p:pic>
        <p:nvPicPr>
          <p:cNvPr id="5148" name="Picture 28" descr="revinf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286250" y="5410200"/>
            <a:ext cx="1066800" cy="762000"/>
          </a:xfrm>
          <a:prstGeom prst="rect">
            <a:avLst/>
          </a:prstGeom>
          <a:noFill/>
        </p:spPr>
      </p:pic>
      <p:sp>
        <p:nvSpPr>
          <p:cNvPr id="5149" name="Text Box 29"/>
          <p:cNvSpPr txBox="1">
            <a:spLocks noChangeArrowheads="1"/>
          </p:cNvSpPr>
          <p:nvPr/>
        </p:nvSpPr>
        <p:spPr bwMode="auto">
          <a:xfrm rot="16200000">
            <a:off x="994569" y="3977481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1200" b="1">
                <a:latin typeface="Arial Narrow" pitchFamily="34" charset="0"/>
              </a:rPr>
              <a:t>LENGUAJE</a:t>
            </a:r>
          </a:p>
        </p:txBody>
      </p:sp>
      <p:sp>
        <p:nvSpPr>
          <p:cNvPr id="5150" name="Text Box 30"/>
          <p:cNvSpPr txBox="1">
            <a:spLocks noChangeArrowheads="1"/>
          </p:cNvSpPr>
          <p:nvPr/>
        </p:nvSpPr>
        <p:spPr bwMode="auto">
          <a:xfrm>
            <a:off x="476250" y="6248400"/>
            <a:ext cx="1041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1200" b="1">
                <a:latin typeface="Arial Narrow" pitchFamily="34" charset="0"/>
              </a:rPr>
              <a:t>PREHISTORIA</a:t>
            </a:r>
          </a:p>
        </p:txBody>
      </p:sp>
      <p:sp>
        <p:nvSpPr>
          <p:cNvPr id="5151" name="Text Box 31"/>
          <p:cNvSpPr txBox="1">
            <a:spLocks noChangeArrowheads="1"/>
          </p:cNvSpPr>
          <p:nvPr/>
        </p:nvSpPr>
        <p:spPr bwMode="auto">
          <a:xfrm>
            <a:off x="1619250" y="6248400"/>
            <a:ext cx="850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s-ES" sz="1200" b="1">
                <a:latin typeface="Arial Narrow" pitchFamily="34" charset="0"/>
              </a:rPr>
              <a:t>ERA </a:t>
            </a:r>
          </a:p>
          <a:p>
            <a:pPr algn="ctr"/>
            <a:r>
              <a:rPr lang="es-ES" sz="1200" b="1">
                <a:latin typeface="Arial Narrow" pitchFamily="34" charset="0"/>
              </a:rPr>
              <a:t>AGRICOLA</a:t>
            </a:r>
          </a:p>
        </p:txBody>
      </p:sp>
      <p:sp>
        <p:nvSpPr>
          <p:cNvPr id="5152" name="Text Box 32"/>
          <p:cNvSpPr txBox="1">
            <a:spLocks noChangeArrowheads="1"/>
          </p:cNvSpPr>
          <p:nvPr/>
        </p:nvSpPr>
        <p:spPr bwMode="auto">
          <a:xfrm>
            <a:off x="2967038" y="6248400"/>
            <a:ext cx="942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s-ES" sz="1200" b="1">
                <a:latin typeface="Arial Narrow" pitchFamily="34" charset="0"/>
              </a:rPr>
              <a:t>ERA</a:t>
            </a:r>
          </a:p>
          <a:p>
            <a:pPr algn="ctr"/>
            <a:r>
              <a:rPr lang="es-ES" sz="1200" b="1">
                <a:latin typeface="Arial Narrow" pitchFamily="34" charset="0"/>
              </a:rPr>
              <a:t>INDUSTRIAL</a:t>
            </a:r>
          </a:p>
        </p:txBody>
      </p:sp>
      <p:sp>
        <p:nvSpPr>
          <p:cNvPr id="5153" name="Text Box 33"/>
          <p:cNvSpPr txBox="1">
            <a:spLocks noChangeArrowheads="1"/>
          </p:cNvSpPr>
          <p:nvPr/>
        </p:nvSpPr>
        <p:spPr bwMode="auto">
          <a:xfrm>
            <a:off x="4286250" y="6248400"/>
            <a:ext cx="1060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s-ES" sz="1200" b="1">
                <a:latin typeface="Arial Narrow" pitchFamily="34" charset="0"/>
              </a:rPr>
              <a:t>ERA </a:t>
            </a:r>
          </a:p>
          <a:p>
            <a:pPr algn="ctr"/>
            <a:r>
              <a:rPr lang="es-ES" sz="1200" b="1">
                <a:latin typeface="Arial Narrow" pitchFamily="34" charset="0"/>
              </a:rPr>
              <a:t>INFORMATICA</a:t>
            </a:r>
          </a:p>
        </p:txBody>
      </p:sp>
      <p:sp>
        <p:nvSpPr>
          <p:cNvPr id="5154" name="Text Box 34"/>
          <p:cNvSpPr txBox="1">
            <a:spLocks noChangeArrowheads="1"/>
          </p:cNvSpPr>
          <p:nvPr/>
        </p:nvSpPr>
        <p:spPr bwMode="auto">
          <a:xfrm>
            <a:off x="5276850" y="6248400"/>
            <a:ext cx="1185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s-ES" sz="1200" b="1">
                <a:latin typeface="Arial Narrow" pitchFamily="34" charset="0"/>
              </a:rPr>
              <a:t>ERA DE LA</a:t>
            </a:r>
          </a:p>
          <a:p>
            <a:pPr algn="ctr"/>
            <a:r>
              <a:rPr lang="es-ES" sz="1200" b="1">
                <a:latin typeface="Arial Narrow" pitchFamily="34" charset="0"/>
              </a:rPr>
              <a:t>COMUNICACION</a:t>
            </a:r>
          </a:p>
        </p:txBody>
      </p:sp>
      <p:sp>
        <p:nvSpPr>
          <p:cNvPr id="5155" name="Text Box 35"/>
          <p:cNvSpPr txBox="1">
            <a:spLocks noChangeArrowheads="1"/>
          </p:cNvSpPr>
          <p:nvPr/>
        </p:nvSpPr>
        <p:spPr bwMode="auto">
          <a:xfrm>
            <a:off x="6315075" y="6248400"/>
            <a:ext cx="1171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s-ES" sz="1200" b="1">
                <a:latin typeface="Arial Narrow" pitchFamily="34" charset="0"/>
              </a:rPr>
              <a:t>ERA DEL</a:t>
            </a:r>
          </a:p>
          <a:p>
            <a:pPr algn="ctr"/>
            <a:r>
              <a:rPr lang="es-ES" sz="1200" b="1">
                <a:latin typeface="Arial Narrow" pitchFamily="34" charset="0"/>
              </a:rPr>
              <a:t>CONOCIMIENTO</a:t>
            </a:r>
          </a:p>
        </p:txBody>
      </p:sp>
      <p:sp>
        <p:nvSpPr>
          <p:cNvPr id="5156" name="Text Box 36"/>
          <p:cNvSpPr txBox="1">
            <a:spLocks noChangeArrowheads="1"/>
          </p:cNvSpPr>
          <p:nvPr/>
        </p:nvSpPr>
        <p:spPr bwMode="auto">
          <a:xfrm>
            <a:off x="2508250" y="6553200"/>
            <a:ext cx="4635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s-ES" sz="1200" b="1">
                <a:latin typeface="Arial Narrow" pitchFamily="34" charset="0"/>
              </a:rPr>
              <a:t>1750</a:t>
            </a:r>
          </a:p>
        </p:txBody>
      </p:sp>
      <p:sp>
        <p:nvSpPr>
          <p:cNvPr id="5157" name="Text Box 37"/>
          <p:cNvSpPr txBox="1">
            <a:spLocks noChangeArrowheads="1"/>
          </p:cNvSpPr>
          <p:nvPr/>
        </p:nvSpPr>
        <p:spPr bwMode="auto">
          <a:xfrm>
            <a:off x="4038600" y="6553200"/>
            <a:ext cx="4635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s-ES" sz="1200" b="1">
                <a:latin typeface="Arial Narrow" pitchFamily="34" charset="0"/>
              </a:rPr>
              <a:t>1950</a:t>
            </a:r>
          </a:p>
        </p:txBody>
      </p:sp>
      <p:sp>
        <p:nvSpPr>
          <p:cNvPr id="5158" name="Text Box 38"/>
          <p:cNvSpPr txBox="1">
            <a:spLocks noChangeArrowheads="1"/>
          </p:cNvSpPr>
          <p:nvPr/>
        </p:nvSpPr>
        <p:spPr bwMode="auto">
          <a:xfrm>
            <a:off x="5105400" y="6583363"/>
            <a:ext cx="4635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s-ES" sz="1200" b="1">
                <a:latin typeface="Arial Narrow" pitchFamily="34" charset="0"/>
              </a:rPr>
              <a:t>2000</a:t>
            </a:r>
          </a:p>
        </p:txBody>
      </p:sp>
      <p:sp>
        <p:nvSpPr>
          <p:cNvPr id="5159" name="Text Box 39"/>
          <p:cNvSpPr txBox="1">
            <a:spLocks noChangeArrowheads="1"/>
          </p:cNvSpPr>
          <p:nvPr/>
        </p:nvSpPr>
        <p:spPr bwMode="auto">
          <a:xfrm>
            <a:off x="6242050" y="6583363"/>
            <a:ext cx="4635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s-ES" sz="1200" b="1">
                <a:latin typeface="Arial Narrow" pitchFamily="34" charset="0"/>
              </a:rPr>
              <a:t>2030</a:t>
            </a:r>
          </a:p>
        </p:txBody>
      </p:sp>
      <p:sp>
        <p:nvSpPr>
          <p:cNvPr id="5160" name="Text Box 40"/>
          <p:cNvSpPr txBox="1">
            <a:spLocks noChangeArrowheads="1"/>
          </p:cNvSpPr>
          <p:nvPr/>
        </p:nvSpPr>
        <p:spPr bwMode="auto">
          <a:xfrm>
            <a:off x="7156450" y="6583363"/>
            <a:ext cx="4635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s-ES" sz="1200" b="1">
                <a:latin typeface="Arial Narrow" pitchFamily="34" charset="0"/>
              </a:rPr>
              <a:t>2050</a:t>
            </a:r>
          </a:p>
        </p:txBody>
      </p:sp>
      <p:sp>
        <p:nvSpPr>
          <p:cNvPr id="5161" name="Line 41"/>
          <p:cNvSpPr>
            <a:spLocks noChangeShapeType="1"/>
          </p:cNvSpPr>
          <p:nvPr/>
        </p:nvSpPr>
        <p:spPr bwMode="auto">
          <a:xfrm flipV="1">
            <a:off x="8458200" y="304800"/>
            <a:ext cx="0" cy="304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5162" name="Text Box 42"/>
          <p:cNvSpPr txBox="1">
            <a:spLocks noChangeArrowheads="1"/>
          </p:cNvSpPr>
          <p:nvPr/>
        </p:nvSpPr>
        <p:spPr bwMode="auto">
          <a:xfrm rot="16200000">
            <a:off x="1661319" y="3901281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1200" b="1">
                <a:latin typeface="Arial Narrow" pitchFamily="34" charset="0"/>
              </a:rPr>
              <a:t>CIUDADES</a:t>
            </a:r>
          </a:p>
        </p:txBody>
      </p:sp>
      <p:sp>
        <p:nvSpPr>
          <p:cNvPr id="5163" name="Text Box 43"/>
          <p:cNvSpPr txBox="1">
            <a:spLocks noChangeArrowheads="1"/>
          </p:cNvSpPr>
          <p:nvPr/>
        </p:nvSpPr>
        <p:spPr bwMode="auto">
          <a:xfrm rot="16200000">
            <a:off x="1814512" y="3671888"/>
            <a:ext cx="12176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1200" b="1">
                <a:latin typeface="Arial Narrow" pitchFamily="34" charset="0"/>
              </a:rPr>
              <a:t>LA IMPRENTA</a:t>
            </a:r>
          </a:p>
        </p:txBody>
      </p:sp>
      <p:sp>
        <p:nvSpPr>
          <p:cNvPr id="5164" name="Text Box 44"/>
          <p:cNvSpPr txBox="1">
            <a:spLocks noChangeArrowheads="1"/>
          </p:cNvSpPr>
          <p:nvPr/>
        </p:nvSpPr>
        <p:spPr bwMode="auto">
          <a:xfrm rot="16200000">
            <a:off x="1356519" y="3901281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1200" b="1">
                <a:latin typeface="Arial Narrow" pitchFamily="34" charset="0"/>
              </a:rPr>
              <a:t>RUEDA</a:t>
            </a:r>
          </a:p>
        </p:txBody>
      </p:sp>
      <p:sp>
        <p:nvSpPr>
          <p:cNvPr id="5165" name="Text Box 45"/>
          <p:cNvSpPr txBox="1">
            <a:spLocks noChangeArrowheads="1"/>
          </p:cNvSpPr>
          <p:nvPr/>
        </p:nvSpPr>
        <p:spPr bwMode="auto">
          <a:xfrm>
            <a:off x="1752600" y="4953000"/>
            <a:ext cx="8953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s-ES" sz="1200" b="1">
                <a:latin typeface="Arial Narrow" pitchFamily="34" charset="0"/>
              </a:rPr>
              <a:t>10.000 años</a:t>
            </a:r>
          </a:p>
        </p:txBody>
      </p:sp>
      <p:sp>
        <p:nvSpPr>
          <p:cNvPr id="5166" name="Text Box 46"/>
          <p:cNvSpPr txBox="1">
            <a:spLocks noChangeArrowheads="1"/>
          </p:cNvSpPr>
          <p:nvPr/>
        </p:nvSpPr>
        <p:spPr bwMode="auto">
          <a:xfrm>
            <a:off x="3211513" y="4983163"/>
            <a:ext cx="7207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s-ES" sz="1200" b="1">
                <a:latin typeface="Arial Narrow" pitchFamily="34" charset="0"/>
              </a:rPr>
              <a:t>200 años</a:t>
            </a:r>
          </a:p>
        </p:txBody>
      </p:sp>
      <p:sp>
        <p:nvSpPr>
          <p:cNvPr id="5167" name="Text Box 47"/>
          <p:cNvSpPr txBox="1">
            <a:spLocks noChangeArrowheads="1"/>
          </p:cNvSpPr>
          <p:nvPr/>
        </p:nvSpPr>
        <p:spPr bwMode="auto">
          <a:xfrm>
            <a:off x="4530725" y="4983163"/>
            <a:ext cx="6508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s-ES" sz="1200" b="1">
                <a:latin typeface="Arial Narrow" pitchFamily="34" charset="0"/>
              </a:rPr>
              <a:t>50 años</a:t>
            </a:r>
          </a:p>
        </p:txBody>
      </p:sp>
      <p:sp>
        <p:nvSpPr>
          <p:cNvPr id="5168" name="Text Box 48"/>
          <p:cNvSpPr txBox="1">
            <a:spLocks noChangeArrowheads="1"/>
          </p:cNvSpPr>
          <p:nvPr/>
        </p:nvSpPr>
        <p:spPr bwMode="auto">
          <a:xfrm>
            <a:off x="5597525" y="4983163"/>
            <a:ext cx="6508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s-ES" sz="1200" b="1">
                <a:latin typeface="Arial Narrow" pitchFamily="34" charset="0"/>
              </a:rPr>
              <a:t>30 años</a:t>
            </a:r>
          </a:p>
        </p:txBody>
      </p:sp>
      <p:sp>
        <p:nvSpPr>
          <p:cNvPr id="5169" name="Text Box 49"/>
          <p:cNvSpPr txBox="1">
            <a:spLocks noChangeArrowheads="1"/>
          </p:cNvSpPr>
          <p:nvPr/>
        </p:nvSpPr>
        <p:spPr bwMode="auto">
          <a:xfrm>
            <a:off x="6629400" y="4953000"/>
            <a:ext cx="6508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s-ES" sz="1200" b="1">
                <a:latin typeface="Arial Narrow" pitchFamily="34" charset="0"/>
              </a:rPr>
              <a:t>20 años</a:t>
            </a:r>
          </a:p>
        </p:txBody>
      </p:sp>
      <p:sp>
        <p:nvSpPr>
          <p:cNvPr id="5170" name="Text Box 50"/>
          <p:cNvSpPr txBox="1">
            <a:spLocks noChangeArrowheads="1"/>
          </p:cNvSpPr>
          <p:nvPr/>
        </p:nvSpPr>
        <p:spPr bwMode="auto">
          <a:xfrm rot="16200000">
            <a:off x="2274094" y="3288507"/>
            <a:ext cx="18256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1200" b="1">
                <a:latin typeface="Arial Narrow" pitchFamily="34" charset="0"/>
              </a:rPr>
              <a:t>LA MAQUINA DE VAPOR</a:t>
            </a:r>
          </a:p>
        </p:txBody>
      </p:sp>
      <p:sp>
        <p:nvSpPr>
          <p:cNvPr id="5172" name="Text Box 52"/>
          <p:cNvSpPr txBox="1">
            <a:spLocks noChangeArrowheads="1"/>
          </p:cNvSpPr>
          <p:nvPr/>
        </p:nvSpPr>
        <p:spPr bwMode="auto">
          <a:xfrm rot="16200000">
            <a:off x="3142457" y="2983706"/>
            <a:ext cx="19748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1200" b="1">
                <a:latin typeface="Arial Narrow" pitchFamily="34" charset="0"/>
              </a:rPr>
              <a:t>LA RADIO Y LA TELEVISION</a:t>
            </a:r>
          </a:p>
        </p:txBody>
      </p:sp>
      <p:sp>
        <p:nvSpPr>
          <p:cNvPr id="5173" name="Text Box 53"/>
          <p:cNvSpPr txBox="1">
            <a:spLocks noChangeArrowheads="1"/>
          </p:cNvSpPr>
          <p:nvPr/>
        </p:nvSpPr>
        <p:spPr bwMode="auto">
          <a:xfrm rot="16200000">
            <a:off x="3293269" y="3366294"/>
            <a:ext cx="12160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1200" b="1">
                <a:latin typeface="Arial Narrow" pitchFamily="34" charset="0"/>
              </a:rPr>
              <a:t>EL AVION</a:t>
            </a:r>
          </a:p>
        </p:txBody>
      </p:sp>
      <p:sp>
        <p:nvSpPr>
          <p:cNvPr id="5174" name="Text Box 54"/>
          <p:cNvSpPr txBox="1">
            <a:spLocks noChangeArrowheads="1"/>
          </p:cNvSpPr>
          <p:nvPr/>
        </p:nvSpPr>
        <p:spPr bwMode="auto">
          <a:xfrm rot="16200000">
            <a:off x="3103563" y="3560763"/>
            <a:ext cx="11382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1200" b="1">
                <a:latin typeface="Arial Narrow" pitchFamily="34" charset="0"/>
              </a:rPr>
              <a:t>EL TELEFONO </a:t>
            </a:r>
          </a:p>
        </p:txBody>
      </p:sp>
      <p:sp>
        <p:nvSpPr>
          <p:cNvPr id="5175" name="Text Box 55"/>
          <p:cNvSpPr txBox="1">
            <a:spLocks noChangeArrowheads="1"/>
          </p:cNvSpPr>
          <p:nvPr/>
        </p:nvSpPr>
        <p:spPr bwMode="auto">
          <a:xfrm rot="16200000">
            <a:off x="3759200" y="3175000"/>
            <a:ext cx="14430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1200" b="1">
                <a:latin typeface="Arial Narrow" pitchFamily="34" charset="0"/>
              </a:rPr>
              <a:t>EL ORDENADOR</a:t>
            </a:r>
          </a:p>
        </p:txBody>
      </p:sp>
      <p:sp>
        <p:nvSpPr>
          <p:cNvPr id="5176" name="Text Box 56"/>
          <p:cNvSpPr txBox="1">
            <a:spLocks noChangeArrowheads="1"/>
          </p:cNvSpPr>
          <p:nvPr/>
        </p:nvSpPr>
        <p:spPr bwMode="auto">
          <a:xfrm rot="16200000">
            <a:off x="3790951" y="2714625"/>
            <a:ext cx="20494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1200" b="1">
                <a:latin typeface="Arial Narrow" pitchFamily="34" charset="0"/>
              </a:rPr>
              <a:t>LA MICROELECTRONICA</a:t>
            </a:r>
          </a:p>
        </p:txBody>
      </p:sp>
      <p:sp>
        <p:nvSpPr>
          <p:cNvPr id="5177" name="Text Box 57"/>
          <p:cNvSpPr txBox="1">
            <a:spLocks noChangeArrowheads="1"/>
          </p:cNvSpPr>
          <p:nvPr/>
        </p:nvSpPr>
        <p:spPr bwMode="auto">
          <a:xfrm rot="16200000">
            <a:off x="4627563" y="3175000"/>
            <a:ext cx="9858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1200" b="1">
                <a:latin typeface="Arial Narrow" pitchFamily="34" charset="0"/>
              </a:rPr>
              <a:t>INTERNET</a:t>
            </a:r>
          </a:p>
        </p:txBody>
      </p:sp>
      <p:sp>
        <p:nvSpPr>
          <p:cNvPr id="5178" name="Text Box 58"/>
          <p:cNvSpPr txBox="1">
            <a:spLocks noChangeArrowheads="1"/>
          </p:cNvSpPr>
          <p:nvPr/>
        </p:nvSpPr>
        <p:spPr bwMode="auto">
          <a:xfrm rot="16200000">
            <a:off x="4896644" y="2753519"/>
            <a:ext cx="13652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1200" b="1">
                <a:latin typeface="Arial Narrow" pitchFamily="34" charset="0"/>
              </a:rPr>
              <a:t>REDES SOCIALES</a:t>
            </a:r>
          </a:p>
        </p:txBody>
      </p:sp>
      <p:sp>
        <p:nvSpPr>
          <p:cNvPr id="5179" name="Text Box 59"/>
          <p:cNvSpPr txBox="1">
            <a:spLocks noChangeArrowheads="1"/>
          </p:cNvSpPr>
          <p:nvPr/>
        </p:nvSpPr>
        <p:spPr bwMode="auto">
          <a:xfrm rot="16200000">
            <a:off x="4979987" y="2487613"/>
            <a:ext cx="15922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1200" b="1">
                <a:latin typeface="Arial Narrow" pitchFamily="34" charset="0"/>
              </a:rPr>
              <a:t>LA GLOBALIZACION</a:t>
            </a:r>
          </a:p>
        </p:txBody>
      </p:sp>
      <p:sp>
        <p:nvSpPr>
          <p:cNvPr id="5180" name="Text Box 60"/>
          <p:cNvSpPr txBox="1">
            <a:spLocks noChangeArrowheads="1"/>
          </p:cNvSpPr>
          <p:nvPr/>
        </p:nvSpPr>
        <p:spPr bwMode="auto">
          <a:xfrm rot="16200000">
            <a:off x="5011738" y="1952625"/>
            <a:ext cx="23510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1200" b="1">
                <a:latin typeface="Arial Narrow" pitchFamily="34" charset="0"/>
              </a:rPr>
              <a:t>SOCIEDAD DE LA COMUNICACION</a:t>
            </a:r>
          </a:p>
        </p:txBody>
      </p:sp>
      <p:sp>
        <p:nvSpPr>
          <p:cNvPr id="5181" name="Text Box 61"/>
          <p:cNvSpPr txBox="1">
            <a:spLocks noChangeArrowheads="1"/>
          </p:cNvSpPr>
          <p:nvPr/>
        </p:nvSpPr>
        <p:spPr bwMode="auto">
          <a:xfrm rot="16200000">
            <a:off x="5438775" y="1811338"/>
            <a:ext cx="23510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1200" b="1">
                <a:latin typeface="Arial Narrow" pitchFamily="34" charset="0"/>
              </a:rPr>
              <a:t>SOCIEDAD DEL CONOCIMIENTO</a:t>
            </a:r>
          </a:p>
        </p:txBody>
      </p:sp>
      <p:sp>
        <p:nvSpPr>
          <p:cNvPr id="5182" name="Text Box 62"/>
          <p:cNvSpPr txBox="1">
            <a:spLocks noChangeArrowheads="1"/>
          </p:cNvSpPr>
          <p:nvPr/>
        </p:nvSpPr>
        <p:spPr bwMode="auto">
          <a:xfrm>
            <a:off x="4408488" y="577850"/>
            <a:ext cx="35163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s-ES" sz="1600" b="1" i="1">
                <a:latin typeface="Verdana" pitchFamily="34" charset="0"/>
              </a:rPr>
              <a:t>Civilización del Conocimiento</a:t>
            </a:r>
          </a:p>
        </p:txBody>
      </p:sp>
      <p:pic>
        <p:nvPicPr>
          <p:cNvPr id="5183" name="Picture 63" descr="manosconfuego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85800" y="3962400"/>
            <a:ext cx="609600" cy="517525"/>
          </a:xfrm>
          <a:prstGeom prst="rect">
            <a:avLst/>
          </a:prstGeom>
          <a:noFill/>
        </p:spPr>
      </p:pic>
      <p:sp>
        <p:nvSpPr>
          <p:cNvPr id="5184" name="Text Box 64"/>
          <p:cNvSpPr txBox="1">
            <a:spLocks noChangeArrowheads="1"/>
          </p:cNvSpPr>
          <p:nvPr/>
        </p:nvSpPr>
        <p:spPr bwMode="auto">
          <a:xfrm>
            <a:off x="685800" y="4724400"/>
            <a:ext cx="796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s-ES" sz="1200" b="1">
                <a:latin typeface="Arial Narrow" pitchFamily="34" charset="0"/>
              </a:rPr>
              <a:t>8 millones</a:t>
            </a:r>
          </a:p>
          <a:p>
            <a:pPr algn="ctr"/>
            <a:r>
              <a:rPr lang="es-ES" sz="1200" b="1">
                <a:latin typeface="Arial Narrow" pitchFamily="34" charset="0"/>
              </a:rPr>
              <a:t>de años</a:t>
            </a:r>
          </a:p>
        </p:txBody>
      </p:sp>
      <p:sp>
        <p:nvSpPr>
          <p:cNvPr id="5185" name="Line 65"/>
          <p:cNvSpPr>
            <a:spLocks noChangeShapeType="1"/>
          </p:cNvSpPr>
          <p:nvPr/>
        </p:nvSpPr>
        <p:spPr bwMode="auto">
          <a:xfrm>
            <a:off x="4267200" y="762000"/>
            <a:ext cx="2286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5186" name="Text Box 66"/>
          <p:cNvSpPr txBox="1">
            <a:spLocks noChangeArrowheads="1"/>
          </p:cNvSpPr>
          <p:nvPr/>
        </p:nvSpPr>
        <p:spPr bwMode="auto">
          <a:xfrm>
            <a:off x="6934200" y="946150"/>
            <a:ext cx="94297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s-ES" sz="1400" b="1">
                <a:latin typeface="Verdana" pitchFamily="34" charset="0"/>
              </a:rPr>
              <a:t>Energía</a:t>
            </a:r>
          </a:p>
          <a:p>
            <a:pPr algn="ctr"/>
            <a:r>
              <a:rPr lang="es-ES" sz="1400" b="1">
                <a:latin typeface="Verdana" pitchFamily="34" charset="0"/>
              </a:rPr>
              <a:t>Limpia</a:t>
            </a:r>
          </a:p>
          <a:p>
            <a:pPr algn="ctr"/>
            <a:r>
              <a:rPr lang="es-ES" sz="1400" b="1">
                <a:latin typeface="Verdana" pitchFamily="34" charset="0"/>
              </a:rPr>
              <a:t>Infinita</a:t>
            </a:r>
          </a:p>
        </p:txBody>
      </p:sp>
      <p:sp>
        <p:nvSpPr>
          <p:cNvPr id="5187" name="Text Box 67"/>
          <p:cNvSpPr txBox="1">
            <a:spLocks noChangeArrowheads="1"/>
          </p:cNvSpPr>
          <p:nvPr/>
        </p:nvSpPr>
        <p:spPr bwMode="auto">
          <a:xfrm>
            <a:off x="8382000" y="6583363"/>
            <a:ext cx="4635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s-ES" sz="1200" b="1">
                <a:latin typeface="Arial Narrow" pitchFamily="34" charset="0"/>
              </a:rPr>
              <a:t>2100</a:t>
            </a:r>
          </a:p>
        </p:txBody>
      </p:sp>
      <p:sp>
        <p:nvSpPr>
          <p:cNvPr id="5188" name="Line 68"/>
          <p:cNvSpPr>
            <a:spLocks noChangeShapeType="1"/>
          </p:cNvSpPr>
          <p:nvPr/>
        </p:nvSpPr>
        <p:spPr bwMode="auto">
          <a:xfrm flipV="1">
            <a:off x="8610600" y="457200"/>
            <a:ext cx="0" cy="6096000"/>
          </a:xfrm>
          <a:prstGeom prst="line">
            <a:avLst/>
          </a:prstGeom>
          <a:noFill/>
          <a:ln w="38100">
            <a:solidFill>
              <a:srgbClr val="FFFF00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5189" name="Text Box 69"/>
          <p:cNvSpPr txBox="1">
            <a:spLocks noChangeArrowheads="1"/>
          </p:cNvSpPr>
          <p:nvPr/>
        </p:nvSpPr>
        <p:spPr bwMode="auto">
          <a:xfrm>
            <a:off x="8791575" y="828675"/>
            <a:ext cx="352425" cy="351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1600" b="1">
                <a:latin typeface="Verdana" pitchFamily="34" charset="0"/>
              </a:rPr>
              <a:t>E</a:t>
            </a:r>
          </a:p>
          <a:p>
            <a:r>
              <a:rPr lang="es-ES" sz="1600" b="1">
                <a:latin typeface="Verdana" pitchFamily="34" charset="0"/>
              </a:rPr>
              <a:t>S</a:t>
            </a:r>
          </a:p>
          <a:p>
            <a:r>
              <a:rPr lang="es-ES" sz="1600" b="1">
                <a:latin typeface="Verdana" pitchFamily="34" charset="0"/>
              </a:rPr>
              <a:t>P</a:t>
            </a:r>
          </a:p>
          <a:p>
            <a:r>
              <a:rPr lang="es-ES" sz="1600" b="1">
                <a:latin typeface="Verdana" pitchFamily="34" charset="0"/>
              </a:rPr>
              <a:t>I</a:t>
            </a:r>
          </a:p>
          <a:p>
            <a:r>
              <a:rPr lang="es-ES" sz="1600" b="1">
                <a:latin typeface="Verdana" pitchFamily="34" charset="0"/>
              </a:rPr>
              <a:t>R</a:t>
            </a:r>
          </a:p>
          <a:p>
            <a:r>
              <a:rPr lang="es-ES" sz="1600" b="1">
                <a:latin typeface="Verdana" pitchFamily="34" charset="0"/>
              </a:rPr>
              <a:t>I</a:t>
            </a:r>
          </a:p>
          <a:p>
            <a:r>
              <a:rPr lang="es-ES" sz="1600" b="1">
                <a:latin typeface="Verdana" pitchFamily="34" charset="0"/>
              </a:rPr>
              <a:t>T</a:t>
            </a:r>
          </a:p>
          <a:p>
            <a:r>
              <a:rPr lang="es-ES" sz="1600" b="1">
                <a:latin typeface="Verdana" pitchFamily="34" charset="0"/>
              </a:rPr>
              <a:t>U</a:t>
            </a:r>
          </a:p>
          <a:p>
            <a:r>
              <a:rPr lang="es-ES" sz="1600" b="1">
                <a:latin typeface="Verdana" pitchFamily="34" charset="0"/>
              </a:rPr>
              <a:t>A</a:t>
            </a:r>
          </a:p>
          <a:p>
            <a:r>
              <a:rPr lang="es-ES" sz="1600" b="1">
                <a:latin typeface="Verdana" pitchFamily="34" charset="0"/>
              </a:rPr>
              <a:t>L</a:t>
            </a:r>
          </a:p>
          <a:p>
            <a:r>
              <a:rPr lang="es-ES" sz="1600" b="1">
                <a:latin typeface="Verdana" pitchFamily="34" charset="0"/>
              </a:rPr>
              <a:t>I</a:t>
            </a:r>
          </a:p>
          <a:p>
            <a:r>
              <a:rPr lang="es-ES" sz="1600" b="1">
                <a:latin typeface="Verdana" pitchFamily="34" charset="0"/>
              </a:rPr>
              <a:t>D</a:t>
            </a:r>
          </a:p>
          <a:p>
            <a:r>
              <a:rPr lang="es-ES" sz="1600" b="1">
                <a:latin typeface="Verdana" pitchFamily="34" charset="0"/>
              </a:rPr>
              <a:t>A</a:t>
            </a:r>
          </a:p>
          <a:p>
            <a:r>
              <a:rPr lang="es-ES" sz="1600" b="1">
                <a:latin typeface="Verdana" pitchFamily="34" charset="0"/>
              </a:rPr>
              <a:t>D</a:t>
            </a:r>
          </a:p>
        </p:txBody>
      </p:sp>
      <p:sp>
        <p:nvSpPr>
          <p:cNvPr id="5190" name="Text Box 70"/>
          <p:cNvSpPr txBox="1">
            <a:spLocks noChangeArrowheads="1"/>
          </p:cNvSpPr>
          <p:nvPr/>
        </p:nvSpPr>
        <p:spPr bwMode="auto">
          <a:xfrm>
            <a:off x="7391400" y="2438400"/>
            <a:ext cx="120015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s-ES" sz="1400" b="1">
                <a:latin typeface="Arial Narrow" pitchFamily="34" charset="0"/>
              </a:rPr>
              <a:t>PAZ </a:t>
            </a:r>
          </a:p>
          <a:p>
            <a:pPr algn="ctr"/>
            <a:r>
              <a:rPr lang="es-ES" sz="1400" b="1">
                <a:latin typeface="Arial Narrow" pitchFamily="34" charset="0"/>
              </a:rPr>
              <a:t>Y</a:t>
            </a:r>
          </a:p>
          <a:p>
            <a:pPr algn="ctr"/>
            <a:r>
              <a:rPr lang="es-ES" sz="1400" b="1">
                <a:latin typeface="Arial Narrow" pitchFamily="34" charset="0"/>
              </a:rPr>
              <a:t>DESARROLLO</a:t>
            </a:r>
          </a:p>
        </p:txBody>
      </p:sp>
      <p:sp>
        <p:nvSpPr>
          <p:cNvPr id="5191" name="Text Box 71"/>
          <p:cNvSpPr txBox="1">
            <a:spLocks noChangeArrowheads="1"/>
          </p:cNvSpPr>
          <p:nvPr/>
        </p:nvSpPr>
        <p:spPr bwMode="auto">
          <a:xfrm>
            <a:off x="7654925" y="4953000"/>
            <a:ext cx="6508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s-ES" sz="1200" b="1">
                <a:latin typeface="Arial Narrow" pitchFamily="34" charset="0"/>
              </a:rPr>
              <a:t>50 años</a:t>
            </a:r>
          </a:p>
        </p:txBody>
      </p:sp>
      <p:pic>
        <p:nvPicPr>
          <p:cNvPr id="5192" name="Picture 72" descr="desarrollo mundial 234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391400" y="5410200"/>
            <a:ext cx="800100" cy="768350"/>
          </a:xfrm>
          <a:prstGeom prst="rect">
            <a:avLst/>
          </a:prstGeom>
          <a:noFill/>
        </p:spPr>
      </p:pic>
      <p:pic>
        <p:nvPicPr>
          <p:cNvPr id="5193" name="Picture 73" descr="paz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229600" y="5410200"/>
            <a:ext cx="914400" cy="742950"/>
          </a:xfrm>
          <a:prstGeom prst="rect">
            <a:avLst/>
          </a:prstGeom>
          <a:noFill/>
        </p:spPr>
      </p:pic>
      <p:pic>
        <p:nvPicPr>
          <p:cNvPr id="5196" name="Picture 76" descr="conocimiento 1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419600" y="838200"/>
            <a:ext cx="1219200" cy="1371600"/>
          </a:xfrm>
          <a:prstGeom prst="rect">
            <a:avLst/>
          </a:prstGeom>
          <a:noFill/>
        </p:spPr>
      </p:pic>
      <p:pic>
        <p:nvPicPr>
          <p:cNvPr id="5197" name="Picture 77" descr="comunicaciones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048000" y="990600"/>
            <a:ext cx="1143000" cy="1143000"/>
          </a:xfrm>
          <a:prstGeom prst="rect">
            <a:avLst/>
          </a:prstGeom>
          <a:noFill/>
        </p:spPr>
      </p:pic>
      <p:sp>
        <p:nvSpPr>
          <p:cNvPr id="5198" name="Line 78"/>
          <p:cNvSpPr>
            <a:spLocks noChangeShapeType="1"/>
          </p:cNvSpPr>
          <p:nvPr/>
        </p:nvSpPr>
        <p:spPr bwMode="auto">
          <a:xfrm flipH="1">
            <a:off x="7848600" y="762000"/>
            <a:ext cx="7620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5199" name="Text Box 79"/>
          <p:cNvSpPr txBox="1">
            <a:spLocks noChangeArrowheads="1"/>
          </p:cNvSpPr>
          <p:nvPr/>
        </p:nvSpPr>
        <p:spPr bwMode="auto">
          <a:xfrm>
            <a:off x="2895600" y="577850"/>
            <a:ext cx="14192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1600" b="1" i="1">
                <a:latin typeface="Verdana" pitchFamily="34" charset="0"/>
              </a:rPr>
              <a:t>Tecnología</a:t>
            </a:r>
          </a:p>
        </p:txBody>
      </p:sp>
      <p:sp>
        <p:nvSpPr>
          <p:cNvPr id="5200" name="Line 80"/>
          <p:cNvSpPr>
            <a:spLocks noChangeShapeType="1"/>
          </p:cNvSpPr>
          <p:nvPr/>
        </p:nvSpPr>
        <p:spPr bwMode="auto">
          <a:xfrm>
            <a:off x="2743200" y="762000"/>
            <a:ext cx="2286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écnico">
  <a:themeElements>
    <a:clrScheme name="Técnico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0</TotalTime>
  <Words>116</Words>
  <Application>Microsoft Office PowerPoint</Application>
  <PresentationFormat>Presentación en pantalla (4:3)</PresentationFormat>
  <Paragraphs>73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Técnico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Papa</dc:creator>
  <cp:lastModifiedBy>Papa</cp:lastModifiedBy>
  <cp:revision>1</cp:revision>
  <dcterms:created xsi:type="dcterms:W3CDTF">2014-04-10T11:44:23Z</dcterms:created>
  <dcterms:modified xsi:type="dcterms:W3CDTF">2014-04-10T11:47:25Z</dcterms:modified>
</cp:coreProperties>
</file>