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2" name="31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56" name="55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Forma libre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Forma libre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Forma libre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Rectángulo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5 Rectángulo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Rectángulo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Rectángulo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Rectángulo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Conector recto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o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grpSp>
        <p:nvGrpSpPr>
          <p:cNvPr id="14" name="13 Grupo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o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Conector recto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Conector recto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Rectángulo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10/04/2014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3"/>
          <p:cNvSpPr>
            <a:spLocks noChangeArrowheads="1" noChangeShapeType="1" noTextEdit="1"/>
          </p:cNvSpPr>
          <p:nvPr/>
        </p:nvSpPr>
        <p:spPr bwMode="auto">
          <a:xfrm>
            <a:off x="228600" y="76200"/>
            <a:ext cx="86868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ES" kern="10" spc="-24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 Black" pitchFamily="34" charset="0"/>
              </a:rPr>
              <a:t>Evolución </a:t>
            </a:r>
            <a:r>
              <a:rPr lang="es-ES" kern="10" spc="-24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 Black" pitchFamily="34" charset="0"/>
              </a:rPr>
              <a:t>del concepto de CALIDAD</a:t>
            </a:r>
          </a:p>
        </p:txBody>
      </p:sp>
      <p:sp>
        <p:nvSpPr>
          <p:cNvPr id="8195" name="AutoShape 4"/>
          <p:cNvSpPr>
            <a:spLocks noChangeArrowheads="1"/>
          </p:cNvSpPr>
          <p:nvPr/>
        </p:nvSpPr>
        <p:spPr bwMode="auto">
          <a:xfrm>
            <a:off x="3733800" y="609600"/>
            <a:ext cx="1828800" cy="5627688"/>
          </a:xfrm>
          <a:prstGeom prst="downArrow">
            <a:avLst>
              <a:gd name="adj1" fmla="val 60000"/>
              <a:gd name="adj2" fmla="val 25872"/>
            </a:avLst>
          </a:prstGeom>
          <a:solidFill>
            <a:srgbClr val="FFFF00"/>
          </a:solidFill>
          <a:ln w="57150">
            <a:solidFill>
              <a:srgbClr val="33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s-ES">
              <a:solidFill>
                <a:srgbClr val="FF0000"/>
              </a:solidFill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838200" y="6172200"/>
            <a:ext cx="7696200" cy="609600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tx2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_tradnl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ahoma" pitchFamily="34" charset="0"/>
              </a:rPr>
              <a:t>COMUNICACIÓN TOTAL</a:t>
            </a:r>
            <a:endParaRPr lang="es-ES_tradnl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8197" name="Text Box 6"/>
          <p:cNvSpPr txBox="1">
            <a:spLocks noChangeArrowheads="1"/>
          </p:cNvSpPr>
          <p:nvPr/>
        </p:nvSpPr>
        <p:spPr bwMode="auto">
          <a:xfrm>
            <a:off x="4343400" y="620713"/>
            <a:ext cx="665163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000" b="1">
                <a:solidFill>
                  <a:srgbClr val="FF0000"/>
                </a:solidFill>
                <a:latin typeface="Garamond" pitchFamily="18" charset="0"/>
              </a:rPr>
              <a:t>1930</a:t>
            </a:r>
          </a:p>
          <a:p>
            <a:r>
              <a:rPr lang="es-ES_tradnl" sz="2000" b="1">
                <a:solidFill>
                  <a:srgbClr val="FF0000"/>
                </a:solidFill>
                <a:latin typeface="Garamond" pitchFamily="18" charset="0"/>
              </a:rPr>
              <a:t>1935</a:t>
            </a:r>
          </a:p>
          <a:p>
            <a:r>
              <a:rPr lang="es-ES_tradnl" sz="2000" b="1">
                <a:solidFill>
                  <a:srgbClr val="FF0000"/>
                </a:solidFill>
                <a:latin typeface="Garamond" pitchFamily="18" charset="0"/>
              </a:rPr>
              <a:t>1940</a:t>
            </a:r>
          </a:p>
          <a:p>
            <a:r>
              <a:rPr lang="es-ES_tradnl" sz="2000" b="1">
                <a:solidFill>
                  <a:srgbClr val="FF0000"/>
                </a:solidFill>
                <a:latin typeface="Garamond" pitchFamily="18" charset="0"/>
              </a:rPr>
              <a:t>1945</a:t>
            </a:r>
          </a:p>
          <a:p>
            <a:r>
              <a:rPr lang="es-ES_tradnl" sz="2000" b="1">
                <a:solidFill>
                  <a:srgbClr val="FF0000"/>
                </a:solidFill>
                <a:latin typeface="Garamond" pitchFamily="18" charset="0"/>
              </a:rPr>
              <a:t>1950</a:t>
            </a:r>
          </a:p>
          <a:p>
            <a:r>
              <a:rPr lang="es-ES_tradnl" sz="2000" b="1">
                <a:solidFill>
                  <a:srgbClr val="FF0000"/>
                </a:solidFill>
                <a:latin typeface="Garamond" pitchFamily="18" charset="0"/>
              </a:rPr>
              <a:t>1955</a:t>
            </a:r>
          </a:p>
          <a:p>
            <a:r>
              <a:rPr lang="es-ES_tradnl" sz="2000" b="1">
                <a:solidFill>
                  <a:srgbClr val="FF0000"/>
                </a:solidFill>
                <a:latin typeface="Garamond" pitchFamily="18" charset="0"/>
              </a:rPr>
              <a:t>1960</a:t>
            </a:r>
          </a:p>
          <a:p>
            <a:r>
              <a:rPr lang="es-ES_tradnl" sz="2000" b="1">
                <a:solidFill>
                  <a:srgbClr val="FF0000"/>
                </a:solidFill>
                <a:latin typeface="Garamond" pitchFamily="18" charset="0"/>
              </a:rPr>
              <a:t>1965</a:t>
            </a:r>
          </a:p>
          <a:p>
            <a:r>
              <a:rPr lang="es-ES_tradnl" sz="2000" b="1">
                <a:solidFill>
                  <a:srgbClr val="FF0000"/>
                </a:solidFill>
                <a:latin typeface="Garamond" pitchFamily="18" charset="0"/>
              </a:rPr>
              <a:t>1970</a:t>
            </a:r>
          </a:p>
          <a:p>
            <a:r>
              <a:rPr lang="es-ES_tradnl" sz="2000" b="1">
                <a:solidFill>
                  <a:srgbClr val="FF0000"/>
                </a:solidFill>
                <a:latin typeface="Garamond" pitchFamily="18" charset="0"/>
              </a:rPr>
              <a:t>1975</a:t>
            </a:r>
          </a:p>
          <a:p>
            <a:r>
              <a:rPr lang="es-ES_tradnl" sz="2000" b="1">
                <a:solidFill>
                  <a:srgbClr val="FF0000"/>
                </a:solidFill>
                <a:latin typeface="Garamond" pitchFamily="18" charset="0"/>
              </a:rPr>
              <a:t>1980</a:t>
            </a:r>
          </a:p>
          <a:p>
            <a:r>
              <a:rPr lang="es-ES_tradnl" sz="2000" b="1">
                <a:solidFill>
                  <a:srgbClr val="FF0000"/>
                </a:solidFill>
                <a:latin typeface="Garamond" pitchFamily="18" charset="0"/>
              </a:rPr>
              <a:t>1085</a:t>
            </a:r>
          </a:p>
          <a:p>
            <a:r>
              <a:rPr lang="es-ES_tradnl" sz="2000" b="1">
                <a:solidFill>
                  <a:srgbClr val="FF0000"/>
                </a:solidFill>
                <a:latin typeface="Garamond" pitchFamily="18" charset="0"/>
              </a:rPr>
              <a:t>1990</a:t>
            </a:r>
          </a:p>
          <a:p>
            <a:r>
              <a:rPr lang="es-ES_tradnl" sz="2000" b="1">
                <a:solidFill>
                  <a:srgbClr val="FF0000"/>
                </a:solidFill>
                <a:latin typeface="Garamond" pitchFamily="18" charset="0"/>
              </a:rPr>
              <a:t>1995</a:t>
            </a:r>
          </a:p>
          <a:p>
            <a:r>
              <a:rPr lang="es-ES_tradnl" sz="2000" b="1">
                <a:solidFill>
                  <a:srgbClr val="FF0000"/>
                </a:solidFill>
                <a:latin typeface="Garamond" pitchFamily="18" charset="0"/>
              </a:rPr>
              <a:t>2000</a:t>
            </a:r>
          </a:p>
          <a:p>
            <a:r>
              <a:rPr lang="es-ES_tradnl" sz="2000" b="1">
                <a:solidFill>
                  <a:srgbClr val="FF0000"/>
                </a:solidFill>
                <a:latin typeface="Garamond" pitchFamily="18" charset="0"/>
              </a:rPr>
              <a:t>2010</a:t>
            </a:r>
            <a:endParaRPr lang="es-ES_tradnl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79388" y="692150"/>
            <a:ext cx="3816350" cy="4968875"/>
          </a:xfrm>
          <a:prstGeom prst="rect">
            <a:avLst/>
          </a:prstGeom>
          <a:solidFill>
            <a:schemeClr val="tx1"/>
          </a:solidFill>
          <a:ln w="571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Monotype Sorts" pitchFamily="2" charset="2"/>
              <a:buChar char="è"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REVISION </a:t>
            </a: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Y CONTROL DE LOS PRODUCTOS </a:t>
            </a:r>
          </a:p>
          <a:p>
            <a:pPr>
              <a:buFont typeface="Monotype Sorts" pitchFamily="2" charset="2"/>
              <a:buNone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   TERMINADOS ANTES DE SU ENTREGA</a:t>
            </a:r>
          </a:p>
          <a:p>
            <a:pPr>
              <a:buFont typeface="Monotype Sorts" pitchFamily="2" charset="2"/>
              <a:buNone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CONTROL POR MEDIO DE METODOS </a:t>
            </a:r>
          </a:p>
          <a:p>
            <a:pPr>
              <a:buFont typeface="Monotype Sorts" pitchFamily="2" charset="2"/>
              <a:buNone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    ESTADISTICOS EN LOS PROCESOS</a:t>
            </a:r>
          </a:p>
          <a:p>
            <a:pPr>
              <a:buFont typeface="Monotype Sorts" pitchFamily="2" charset="2"/>
              <a:buNone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CONTROL DE RECEPCION DE LAS MATERIAS</a:t>
            </a:r>
          </a:p>
          <a:p>
            <a:pPr>
              <a:buFont typeface="Monotype Sorts" pitchFamily="2" charset="2"/>
              <a:buNone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   PRIMAS Y MATERIALES DE TERCEROS</a:t>
            </a:r>
          </a:p>
          <a:p>
            <a:pPr>
              <a:buFont typeface="Monotype Sorts" pitchFamily="2" charset="2"/>
              <a:buNone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CONTROL DE LOS PROCESOS Y SISTEMAS</a:t>
            </a:r>
          </a:p>
          <a:p>
            <a:pPr>
              <a:buFont typeface="Monotype Sorts" pitchFamily="2" charset="2"/>
              <a:buNone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   DE PRODUCCION</a:t>
            </a:r>
          </a:p>
          <a:p>
            <a:pPr>
              <a:buFont typeface="Monotype Sorts" pitchFamily="2" charset="2"/>
              <a:buNone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UTILIZACION DE LOS CIRCULOS DE CALIDAD</a:t>
            </a:r>
          </a:p>
          <a:p>
            <a:pPr>
              <a:buFont typeface="Monotype Sorts" pitchFamily="2" charset="2"/>
              <a:buNone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   INCORPORANDO EL FACTOR HUMANO</a:t>
            </a:r>
          </a:p>
          <a:p>
            <a:pPr>
              <a:buFont typeface="Monotype Sorts" pitchFamily="2" charset="2"/>
              <a:buNone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NECESIDAD DE REALIZAR DISEÑOS DE </a:t>
            </a:r>
          </a:p>
          <a:p>
            <a:pPr>
              <a:buFont typeface="Monotype Sorts" pitchFamily="2" charset="2"/>
              <a:buNone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   CALIDAD PARA LOGRARLA</a:t>
            </a:r>
          </a:p>
          <a:p>
            <a:pPr>
              <a:buFont typeface="Monotype Sorts" pitchFamily="2" charset="2"/>
              <a:buNone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NECESIDAD DE CULTURA EMPRESARIAL QUE</a:t>
            </a:r>
          </a:p>
          <a:p>
            <a:pPr>
              <a:buFont typeface="Monotype Sorts" pitchFamily="2" charset="2"/>
              <a:buNone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   OBTENGA EL COMPROMISO DEL PERSONAL</a:t>
            </a:r>
          </a:p>
          <a:p>
            <a:pPr>
              <a:buFont typeface="Monotype Sorts" pitchFamily="2" charset="2"/>
              <a:buNone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LA MEJORA CONTINUA PARA ALCANZAR LA</a:t>
            </a:r>
          </a:p>
          <a:p>
            <a:pPr>
              <a:buFont typeface="Monotype Sorts" pitchFamily="2" charset="2"/>
              <a:buNone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   CALIDAD  TOTAL EN LA </a:t>
            </a: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GESTION</a:t>
            </a:r>
          </a:p>
          <a:p>
            <a:pPr>
              <a:buFont typeface="Monotype Sorts" pitchFamily="2" charset="2"/>
              <a:buNone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 marL="228600" indent="-228600"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EL SERVICIO TOTAL COMO HERRAMIENTA </a:t>
            </a:r>
          </a:p>
          <a:p>
            <a:pPr marL="228600" indent="-228600"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 </a:t>
            </a: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PARA SATISFACER A LOS CLIENTES</a:t>
            </a:r>
          </a:p>
          <a:p>
            <a:pPr>
              <a:buFont typeface="Monotype Sorts" pitchFamily="2" charset="2"/>
              <a:buNone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None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 </a:t>
            </a: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None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None/>
              <a:defRPr/>
            </a:pPr>
            <a:endParaRPr lang="es-ES_tradnl" sz="1000" b="1" i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  <a:p>
            <a:pPr>
              <a:buFont typeface="Monotype Sorts" pitchFamily="2" charset="2"/>
              <a:buNone/>
              <a:defRPr/>
            </a:pPr>
            <a:endParaRPr lang="es-ES_tradnl" sz="10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 Black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5334000" y="685800"/>
            <a:ext cx="3657600" cy="497522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MEDIOS </a:t>
            </a: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PUBLICITARIOS,ANUNCIOS - RADIO</a:t>
            </a:r>
          </a:p>
          <a:p>
            <a:pPr>
              <a:buFont typeface="Monotype Sorts" pitchFamily="2" charset="2"/>
              <a:buChar char="è"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PROMOCIONES,ANUNCIOS EN TELEVISION</a:t>
            </a:r>
          </a:p>
          <a:p>
            <a:pPr>
              <a:buFont typeface="Monotype Sorts" pitchFamily="2" charset="2"/>
              <a:buChar char="è"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TECNICAS DE MARKETING DIRECTO</a:t>
            </a:r>
          </a:p>
          <a:p>
            <a:pPr>
              <a:buFont typeface="Monotype Sorts" pitchFamily="2" charset="2"/>
              <a:buChar char="è"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EL MARKETING MIX (MERCADO,PRODUCTO,</a:t>
            </a:r>
          </a:p>
          <a:p>
            <a:pPr>
              <a:buFont typeface="Monotype Sorts" pitchFamily="2" charset="2"/>
              <a:buNone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    PRECIO ,DISTRIBUCION)</a:t>
            </a:r>
          </a:p>
          <a:p>
            <a:pPr>
              <a:buFont typeface="Monotype Sorts" pitchFamily="2" charset="2"/>
              <a:buNone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EL PLAN DE MARKETING</a:t>
            </a:r>
          </a:p>
          <a:p>
            <a:pPr>
              <a:buFont typeface="Monotype Sorts" pitchFamily="2" charset="2"/>
              <a:buChar char="è"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LA CADENA DE VALOR</a:t>
            </a:r>
          </a:p>
          <a:p>
            <a:pPr>
              <a:buFont typeface="Monotype Sorts" pitchFamily="2" charset="2"/>
              <a:buChar char="è"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EL MARKETIN EXTERNO  E  INTERNO</a:t>
            </a:r>
          </a:p>
          <a:p>
            <a:pPr>
              <a:buFont typeface="Monotype Sorts" pitchFamily="2" charset="2"/>
              <a:buChar char="è"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EL MARKETING ESTRATEGICO</a:t>
            </a:r>
          </a:p>
          <a:p>
            <a:pPr>
              <a:buFont typeface="Monotype Sorts" pitchFamily="2" charset="2"/>
              <a:buChar char="è"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LAS CINCO FUERZAS DE PORTER</a:t>
            </a:r>
          </a:p>
          <a:p>
            <a:pPr>
              <a:buFont typeface="Monotype Sorts" pitchFamily="2" charset="2"/>
              <a:buChar char="è"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EL MARKETIN  </a:t>
            </a: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DIRECTO</a:t>
            </a: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EL MARKETING </a:t>
            </a: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RELACIONAL</a:t>
            </a:r>
          </a:p>
          <a:p>
            <a:pPr>
              <a:buFont typeface="Monotype Sorts" pitchFamily="2" charset="2"/>
              <a:buChar char="è"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r>
              <a:rPr lang="es-ES_tradnl" sz="1200" b="1" dirty="0">
                <a:solidFill>
                  <a:srgbClr val="FF0000"/>
                </a:solidFill>
                <a:latin typeface="Swis721 BT" pitchFamily="34" charset="0"/>
              </a:rPr>
              <a:t> EL MARKETING VIRTUAL</a:t>
            </a: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Char char="è"/>
              <a:defRPr/>
            </a:pPr>
            <a:endParaRPr lang="es-ES_tradnl" sz="1200" b="1" dirty="0">
              <a:solidFill>
                <a:srgbClr val="FF0000"/>
              </a:solidFill>
              <a:latin typeface="Swis721 BT" pitchFamily="34" charset="0"/>
            </a:endParaRPr>
          </a:p>
          <a:p>
            <a:pPr>
              <a:buFont typeface="Monotype Sorts" pitchFamily="2" charset="2"/>
              <a:buNone/>
              <a:defRPr/>
            </a:pPr>
            <a:endParaRPr lang="es-ES_tradnl" sz="1000" b="1" i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Garamond" pitchFamily="18" charset="0"/>
            </a:endParaRPr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4038600" y="5391150"/>
            <a:ext cx="1181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_tradnl" sz="2000" b="1">
                <a:solidFill>
                  <a:srgbClr val="FF0000"/>
                </a:solidFill>
                <a:latin typeface="Arial Narrow" pitchFamily="34" charset="0"/>
              </a:rPr>
              <a:t>SERVICIO</a:t>
            </a:r>
          </a:p>
          <a:p>
            <a:pPr algn="ctr"/>
            <a:r>
              <a:rPr lang="es-ES_tradnl" sz="2000" b="1">
                <a:solidFill>
                  <a:srgbClr val="FF0000"/>
                </a:solidFill>
                <a:latin typeface="Arial Narrow" pitchFamily="34" charset="0"/>
              </a:rPr>
              <a:t>TOTAL</a:t>
            </a:r>
          </a:p>
        </p:txBody>
      </p:sp>
      <p:pic>
        <p:nvPicPr>
          <p:cNvPr id="8201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7238" y="3427413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3138" y="3643313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37288"/>
            <a:ext cx="863600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</TotalTime>
  <Words>176</Words>
  <Application>Microsoft Office PowerPoint</Application>
  <PresentationFormat>Presentación en pantalla (4:3)</PresentationFormat>
  <Paragraphs>79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Metro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Papa</dc:creator>
  <cp:lastModifiedBy>Papa</cp:lastModifiedBy>
  <cp:revision>2</cp:revision>
  <dcterms:created xsi:type="dcterms:W3CDTF">2014-04-10T11:57:16Z</dcterms:created>
  <dcterms:modified xsi:type="dcterms:W3CDTF">2014-04-10T12:01:02Z</dcterms:modified>
</cp:coreProperties>
</file>