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232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117336" y="8562753"/>
            <a:ext cx="571500" cy="486833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342900" y="8562753"/>
            <a:ext cx="1600200" cy="486833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56007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342900" y="8562753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562753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15050" y="8562753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76200"/>
            <a:ext cx="6858000" cy="685800"/>
          </a:xfrm>
          <a:prstGeom prst="ribbon2">
            <a:avLst>
              <a:gd name="adj1" fmla="val 31250"/>
              <a:gd name="adj2" fmla="val 69852"/>
            </a:avLst>
          </a:prstGeom>
          <a:solidFill>
            <a:srgbClr val="000099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CRONOLOGIA de la COMUNICACION TOTAL</a:t>
            </a:r>
            <a:endParaRPr lang="es-ES_tradnl" sz="1600" b="1" i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1" name="AutoShape 3" descr="Pergamino"/>
          <p:cNvSpPr>
            <a:spLocks noChangeArrowheads="1"/>
          </p:cNvSpPr>
          <p:nvPr/>
        </p:nvSpPr>
        <p:spPr bwMode="auto">
          <a:xfrm>
            <a:off x="228600" y="979488"/>
            <a:ext cx="1600200" cy="457200"/>
          </a:xfrm>
          <a:prstGeom prst="horizontalScroll">
            <a:avLst>
              <a:gd name="adj" fmla="val 12500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>
                <a:solidFill>
                  <a:schemeClr val="bg1"/>
                </a:solidFill>
              </a:rPr>
              <a:t>1900-1930</a:t>
            </a:r>
          </a:p>
        </p:txBody>
      </p:sp>
      <p:sp>
        <p:nvSpPr>
          <p:cNvPr id="2052" name="AutoShape 4" descr="Pergamino"/>
          <p:cNvSpPr>
            <a:spLocks noChangeArrowheads="1"/>
          </p:cNvSpPr>
          <p:nvPr/>
        </p:nvSpPr>
        <p:spPr bwMode="auto">
          <a:xfrm>
            <a:off x="228600" y="2543175"/>
            <a:ext cx="1600200" cy="457200"/>
          </a:xfrm>
          <a:prstGeom prst="horizontalScroll">
            <a:avLst>
              <a:gd name="adj" fmla="val 12500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>
                <a:solidFill>
                  <a:schemeClr val="bg1"/>
                </a:solidFill>
              </a:rPr>
              <a:t>1955-1975</a:t>
            </a:r>
          </a:p>
        </p:txBody>
      </p:sp>
      <p:sp>
        <p:nvSpPr>
          <p:cNvPr id="2053" name="AutoShape 5" descr="Pergamino"/>
          <p:cNvSpPr>
            <a:spLocks noChangeArrowheads="1"/>
          </p:cNvSpPr>
          <p:nvPr/>
        </p:nvSpPr>
        <p:spPr bwMode="auto">
          <a:xfrm>
            <a:off x="228600" y="3384551"/>
            <a:ext cx="1600200" cy="457200"/>
          </a:xfrm>
          <a:prstGeom prst="horizontalScroll">
            <a:avLst>
              <a:gd name="adj" fmla="val 12500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>
                <a:solidFill>
                  <a:schemeClr val="bg1"/>
                </a:solidFill>
              </a:rPr>
              <a:t>1968-1980</a:t>
            </a:r>
          </a:p>
        </p:txBody>
      </p:sp>
      <p:sp>
        <p:nvSpPr>
          <p:cNvPr id="2054" name="AutoShape 6" descr="Pergamino"/>
          <p:cNvSpPr>
            <a:spLocks noChangeArrowheads="1"/>
          </p:cNvSpPr>
          <p:nvPr/>
        </p:nvSpPr>
        <p:spPr bwMode="auto">
          <a:xfrm>
            <a:off x="228600" y="4221163"/>
            <a:ext cx="1600200" cy="457200"/>
          </a:xfrm>
          <a:prstGeom prst="horizontalScroll">
            <a:avLst>
              <a:gd name="adj" fmla="val 12500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>
                <a:solidFill>
                  <a:schemeClr val="bg1"/>
                </a:solidFill>
              </a:rPr>
              <a:t>1976-1985</a:t>
            </a:r>
          </a:p>
        </p:txBody>
      </p:sp>
      <p:sp>
        <p:nvSpPr>
          <p:cNvPr id="2055" name="AutoShape 7" descr="Pergamino"/>
          <p:cNvSpPr>
            <a:spLocks noChangeArrowheads="1"/>
          </p:cNvSpPr>
          <p:nvPr/>
        </p:nvSpPr>
        <p:spPr bwMode="auto">
          <a:xfrm>
            <a:off x="228600" y="5062539"/>
            <a:ext cx="1600200" cy="457200"/>
          </a:xfrm>
          <a:prstGeom prst="horizontalScroll">
            <a:avLst>
              <a:gd name="adj" fmla="val 12500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>
                <a:solidFill>
                  <a:schemeClr val="bg1"/>
                </a:solidFill>
              </a:rPr>
              <a:t>1980-1990</a:t>
            </a:r>
          </a:p>
        </p:txBody>
      </p:sp>
      <p:sp>
        <p:nvSpPr>
          <p:cNvPr id="2056" name="AutoShape 8" descr="Pergamino"/>
          <p:cNvSpPr>
            <a:spLocks noChangeArrowheads="1"/>
          </p:cNvSpPr>
          <p:nvPr/>
        </p:nvSpPr>
        <p:spPr bwMode="auto">
          <a:xfrm>
            <a:off x="228600" y="5899151"/>
            <a:ext cx="1600200" cy="457200"/>
          </a:xfrm>
          <a:prstGeom prst="horizontalScroll">
            <a:avLst>
              <a:gd name="adj" fmla="val 12500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>
                <a:solidFill>
                  <a:schemeClr val="bg1"/>
                </a:solidFill>
              </a:rPr>
              <a:t>1985-2000</a:t>
            </a:r>
          </a:p>
        </p:txBody>
      </p:sp>
      <p:sp>
        <p:nvSpPr>
          <p:cNvPr id="2057" name="AutoShape 9" descr="Pergamino"/>
          <p:cNvSpPr>
            <a:spLocks noChangeArrowheads="1"/>
          </p:cNvSpPr>
          <p:nvPr/>
        </p:nvSpPr>
        <p:spPr bwMode="auto">
          <a:xfrm>
            <a:off x="228600" y="6775451"/>
            <a:ext cx="1600200" cy="457200"/>
          </a:xfrm>
          <a:prstGeom prst="horizontalScroll">
            <a:avLst>
              <a:gd name="adj" fmla="val 12500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>
                <a:solidFill>
                  <a:schemeClr val="bg1"/>
                </a:solidFill>
              </a:rPr>
              <a:t>1997-2005</a:t>
            </a:r>
          </a:p>
        </p:txBody>
      </p:sp>
      <p:sp>
        <p:nvSpPr>
          <p:cNvPr id="2058" name="AutoShape 10" descr="Pergamino"/>
          <p:cNvSpPr>
            <a:spLocks noChangeArrowheads="1"/>
          </p:cNvSpPr>
          <p:nvPr/>
        </p:nvSpPr>
        <p:spPr bwMode="auto">
          <a:xfrm>
            <a:off x="228600" y="1716088"/>
            <a:ext cx="1600200" cy="457200"/>
          </a:xfrm>
          <a:prstGeom prst="horizontalScroll">
            <a:avLst>
              <a:gd name="adj" fmla="val 12500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>
                <a:solidFill>
                  <a:schemeClr val="bg1"/>
                </a:solidFill>
              </a:rPr>
              <a:t>1925-1960</a:t>
            </a:r>
          </a:p>
        </p:txBody>
      </p:sp>
      <p:sp>
        <p:nvSpPr>
          <p:cNvPr id="2059" name="Rectangle 14" descr="Papel carta"/>
          <p:cNvSpPr>
            <a:spLocks noChangeArrowheads="1"/>
          </p:cNvSpPr>
          <p:nvPr/>
        </p:nvSpPr>
        <p:spPr bwMode="auto">
          <a:xfrm>
            <a:off x="2057400" y="827088"/>
            <a:ext cx="4724400" cy="685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1200" b="1" u="sng">
                <a:solidFill>
                  <a:schemeClr val="bg1"/>
                </a:solidFill>
                <a:latin typeface="Arial Narrow" pitchFamily="34" charset="0"/>
              </a:rPr>
              <a:t>MODELO IDEAL O BUROCRATICO(Taylor)</a:t>
            </a:r>
          </a:p>
          <a:p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Organización de la producción.(1890-1905).</a:t>
            </a:r>
          </a:p>
          <a:p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Sistemas de incentivos(1900-1930).</a:t>
            </a:r>
            <a:endParaRPr lang="es-ES_tradnl" sz="1200" b="1" u="sng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60" name="Rectangle 15" descr="Papel carta"/>
          <p:cNvSpPr>
            <a:spLocks noChangeArrowheads="1"/>
          </p:cNvSpPr>
          <p:nvPr/>
        </p:nvSpPr>
        <p:spPr bwMode="auto">
          <a:xfrm>
            <a:off x="2057400" y="3276600"/>
            <a:ext cx="4724400" cy="685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1200" b="1" u="sng">
                <a:solidFill>
                  <a:schemeClr val="bg1"/>
                </a:solidFill>
                <a:latin typeface="Arial Narrow" pitchFamily="34" charset="0"/>
              </a:rPr>
              <a:t>LA CRISIS DEL 68(petróleo) Y LA PERSPECTIVA SOCIO-TECNICA</a:t>
            </a:r>
          </a:p>
          <a:p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Nueva sociedad o comunidad de empresa(1968-1974).El enfoque socio-</a:t>
            </a:r>
          </a:p>
          <a:p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técnico de reestructuración del trabajo.La autogestion(1968-1979)</a:t>
            </a:r>
            <a:endParaRPr lang="es-ES_tradnl" sz="1600" b="1" u="sng">
              <a:solidFill>
                <a:schemeClr val="bg1"/>
              </a:solidFill>
              <a:latin typeface="Abadi MT Condensed Light" pitchFamily="34" charset="0"/>
            </a:endParaRPr>
          </a:p>
        </p:txBody>
      </p:sp>
      <p:sp>
        <p:nvSpPr>
          <p:cNvPr id="2061" name="Rectangle 16" descr="Papel carta"/>
          <p:cNvSpPr>
            <a:spLocks noChangeArrowheads="1"/>
          </p:cNvSpPr>
          <p:nvPr/>
        </p:nvSpPr>
        <p:spPr bwMode="auto">
          <a:xfrm>
            <a:off x="2057400" y="4102100"/>
            <a:ext cx="4724400" cy="685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1200" b="1" u="sng">
                <a:solidFill>
                  <a:schemeClr val="bg1"/>
                </a:solidFill>
                <a:latin typeface="Arial Narrow" pitchFamily="34" charset="0"/>
              </a:rPr>
              <a:t>CHOQUE JAPONES:CIRCULOS DE CALIDAD,MEJORA CONTINUA(PDCA)</a:t>
            </a:r>
          </a:p>
          <a:p>
            <a:pPr>
              <a:lnSpc>
                <a:spcPct val="80000"/>
              </a:lnSpc>
            </a:pPr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Lecciones de los círculos de calidad para la participación del personal.Ejem-</a:t>
            </a:r>
          </a:p>
          <a:p>
            <a:pPr>
              <a:lnSpc>
                <a:spcPct val="80000"/>
              </a:lnSpc>
            </a:pPr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plos para las decisiones  por consenso.La autodeterminación de los objetivos</a:t>
            </a:r>
          </a:p>
          <a:p>
            <a:pPr>
              <a:lnSpc>
                <a:spcPct val="80000"/>
              </a:lnSpc>
            </a:pPr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Sistemática para la resolución de problemas y toma de decisiones.</a:t>
            </a:r>
            <a:endParaRPr lang="es-ES_tradnl" sz="1200" b="1" u="sng">
              <a:solidFill>
                <a:schemeClr val="bg1"/>
              </a:solidFill>
              <a:latin typeface="Abadi MT Condensed Light" pitchFamily="34" charset="0"/>
            </a:endParaRPr>
          </a:p>
        </p:txBody>
      </p:sp>
      <p:sp>
        <p:nvSpPr>
          <p:cNvPr id="2062" name="Rectangle 17" descr="Papel carta"/>
          <p:cNvSpPr>
            <a:spLocks noChangeArrowheads="1"/>
          </p:cNvSpPr>
          <p:nvPr/>
        </p:nvSpPr>
        <p:spPr bwMode="auto">
          <a:xfrm>
            <a:off x="2057400" y="4932363"/>
            <a:ext cx="4724400" cy="685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1200" b="1" u="sng">
                <a:solidFill>
                  <a:schemeClr val="bg1"/>
                </a:solidFill>
                <a:latin typeface="Arial Narrow" pitchFamily="34" charset="0"/>
              </a:rPr>
              <a:t>DIRECCION ESTRATEGICA MEDIANTE VISION COMPARTIDA</a:t>
            </a:r>
          </a:p>
          <a:p>
            <a:pPr>
              <a:lnSpc>
                <a:spcPct val="80000"/>
              </a:lnSpc>
            </a:pPr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Visión y proyecto.Confianza en el hombre total.Motivación en la unidad de la</a:t>
            </a:r>
          </a:p>
          <a:p>
            <a:pPr>
              <a:lnSpc>
                <a:spcPct val="80000"/>
              </a:lnSpc>
            </a:pPr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 acción.Descentralización en profundidad.Sistema de dirección financiero y</a:t>
            </a:r>
          </a:p>
          <a:p>
            <a:pPr>
              <a:lnSpc>
                <a:spcPct val="80000"/>
              </a:lnSpc>
            </a:pPr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social.Cultura que recupera la intuición y la relación.Nuevo líder</a:t>
            </a:r>
            <a:endParaRPr lang="es-ES_tradnl" sz="1600" b="1" u="sng">
              <a:solidFill>
                <a:schemeClr val="bg1"/>
              </a:solidFill>
              <a:latin typeface="Abadi MT Condensed Light" pitchFamily="34" charset="0"/>
            </a:endParaRPr>
          </a:p>
        </p:txBody>
      </p:sp>
      <p:sp>
        <p:nvSpPr>
          <p:cNvPr id="2063" name="Rectangle 18" descr="Papel carta"/>
          <p:cNvSpPr>
            <a:spLocks noChangeArrowheads="1"/>
          </p:cNvSpPr>
          <p:nvPr/>
        </p:nvSpPr>
        <p:spPr bwMode="auto">
          <a:xfrm>
            <a:off x="2057400" y="5757863"/>
            <a:ext cx="4724400" cy="685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1200" b="1" u="sng">
                <a:solidFill>
                  <a:schemeClr val="bg1"/>
                </a:solidFill>
                <a:latin typeface="Arial Narrow" pitchFamily="34" charset="0"/>
              </a:rPr>
              <a:t>GESTION DE LA CALIDAD TOTAL</a:t>
            </a:r>
          </a:p>
          <a:p>
            <a:pPr>
              <a:lnSpc>
                <a:spcPct val="80000"/>
              </a:lnSpc>
            </a:pPr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Realidades y perspectivas de la dirección participativa .Orientación hacia la</a:t>
            </a:r>
          </a:p>
          <a:p>
            <a:pPr>
              <a:lnSpc>
                <a:spcPct val="80000"/>
              </a:lnSpc>
            </a:pPr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satisfacción de las necesidades de los clientes .Gestión del conocimiento.</a:t>
            </a:r>
          </a:p>
          <a:p>
            <a:pPr>
              <a:lnSpc>
                <a:spcPct val="80000"/>
              </a:lnSpc>
            </a:pPr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Gestión por procesos. Metodología proceso de mejora continua. Normas ISO</a:t>
            </a:r>
            <a:endParaRPr lang="es-ES_tradnl" sz="1600" b="1" u="sng">
              <a:solidFill>
                <a:schemeClr val="bg1"/>
              </a:solidFill>
              <a:latin typeface="Abadi MT Condensed Light" pitchFamily="34" charset="0"/>
            </a:endParaRPr>
          </a:p>
        </p:txBody>
      </p:sp>
      <p:sp>
        <p:nvSpPr>
          <p:cNvPr id="2064" name="Rectangle 19" descr="Papel carta"/>
          <p:cNvSpPr>
            <a:spLocks noChangeArrowheads="1"/>
          </p:cNvSpPr>
          <p:nvPr/>
        </p:nvSpPr>
        <p:spPr bwMode="auto">
          <a:xfrm>
            <a:off x="2057400" y="6623051"/>
            <a:ext cx="4724400" cy="685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1200" b="1" u="sng">
                <a:solidFill>
                  <a:schemeClr val="bg1"/>
                </a:solidFill>
                <a:latin typeface="Arial Narrow" pitchFamily="34" charset="0"/>
              </a:rPr>
              <a:t>GESTION HACIA LA EXCELENCIA</a:t>
            </a:r>
          </a:p>
          <a:p>
            <a:pPr>
              <a:lnSpc>
                <a:spcPct val="80000"/>
              </a:lnSpc>
            </a:pPr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Armonización entre  estilo de dirección y  cultura empresarial. La E.F.Q.M.</a:t>
            </a:r>
          </a:p>
          <a:p>
            <a:pPr>
              <a:lnSpc>
                <a:spcPct val="80000"/>
              </a:lnSpc>
            </a:pPr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El C.M.I. Liderazgo integrador. Inteligencia emocional. Reingenieria. </a:t>
            </a:r>
          </a:p>
          <a:p>
            <a:pPr>
              <a:lnSpc>
                <a:spcPct val="80000"/>
              </a:lnSpc>
            </a:pPr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 Proceso de cambio en continuidad. Premios a la excelencia en la gestión.</a:t>
            </a:r>
            <a:endParaRPr lang="es-ES_tradnl" sz="1600" b="1" u="sng">
              <a:solidFill>
                <a:schemeClr val="bg1"/>
              </a:solidFill>
              <a:latin typeface="Abadi MT Condensed Light" pitchFamily="34" charset="0"/>
            </a:endParaRPr>
          </a:p>
        </p:txBody>
      </p:sp>
      <p:sp>
        <p:nvSpPr>
          <p:cNvPr id="2065" name="Rectangle 20" descr="Papel carta"/>
          <p:cNvSpPr>
            <a:spLocks noChangeArrowheads="1"/>
          </p:cNvSpPr>
          <p:nvPr/>
        </p:nvSpPr>
        <p:spPr bwMode="auto">
          <a:xfrm>
            <a:off x="2057400" y="2446339"/>
            <a:ext cx="4724400" cy="685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1200" b="1" u="sng">
                <a:solidFill>
                  <a:schemeClr val="bg1"/>
                </a:solidFill>
                <a:latin typeface="Arial Narrow" pitchFamily="34" charset="0"/>
              </a:rPr>
              <a:t>HACIA LA DIRECCION PARTICIPATIVA</a:t>
            </a:r>
          </a:p>
          <a:p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Dinamicidad en pequeños grupos participativos(trabajo en equipo).Dirección</a:t>
            </a:r>
          </a:p>
          <a:p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participativa por objetivos(DPPO).Exitos y problemas en empresas publicas</a:t>
            </a:r>
            <a:endParaRPr lang="es-ES_tradnl" sz="1600" b="1" u="sng">
              <a:solidFill>
                <a:schemeClr val="bg1"/>
              </a:solidFill>
              <a:latin typeface="Abadi MT Condensed Light" pitchFamily="34" charset="0"/>
            </a:endParaRPr>
          </a:p>
        </p:txBody>
      </p:sp>
      <p:sp>
        <p:nvSpPr>
          <p:cNvPr id="2066" name="Rectangle 21" descr="Papel carta"/>
          <p:cNvSpPr>
            <a:spLocks noChangeArrowheads="1"/>
          </p:cNvSpPr>
          <p:nvPr/>
        </p:nvSpPr>
        <p:spPr bwMode="auto">
          <a:xfrm>
            <a:off x="2057400" y="1619251"/>
            <a:ext cx="4724400" cy="685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1200" b="1" u="sng">
                <a:solidFill>
                  <a:schemeClr val="bg1"/>
                </a:solidFill>
                <a:latin typeface="Arial Narrow" pitchFamily="34" charset="0"/>
              </a:rPr>
              <a:t>EL PROGRESO DE LA COMUNICACIÓN EN UN MODELO SIN CAMBIO</a:t>
            </a:r>
          </a:p>
          <a:p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Las relaciones humanas(1925-1960).Descentralización en centros de</a:t>
            </a:r>
          </a:p>
          <a:p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beneficio(1925-1960).Formas marginales de dirección participativa(1940-1960)</a:t>
            </a:r>
            <a:endParaRPr lang="es-ES_tradnl" sz="1600" b="1" u="sng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67" name="AutoShape 9" descr="Pergamino"/>
          <p:cNvSpPr>
            <a:spLocks noChangeArrowheads="1"/>
          </p:cNvSpPr>
          <p:nvPr/>
        </p:nvSpPr>
        <p:spPr bwMode="auto">
          <a:xfrm>
            <a:off x="260350" y="7604125"/>
            <a:ext cx="1600200" cy="457200"/>
          </a:xfrm>
          <a:prstGeom prst="horizontalScroll">
            <a:avLst>
              <a:gd name="adj" fmla="val 12500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>
                <a:solidFill>
                  <a:schemeClr val="bg1"/>
                </a:solidFill>
              </a:rPr>
              <a:t>2004-2010</a:t>
            </a:r>
          </a:p>
        </p:txBody>
      </p:sp>
      <p:sp>
        <p:nvSpPr>
          <p:cNvPr id="2068" name="Rectangle 19" descr="Papel carta"/>
          <p:cNvSpPr>
            <a:spLocks noChangeArrowheads="1"/>
          </p:cNvSpPr>
          <p:nvPr/>
        </p:nvSpPr>
        <p:spPr bwMode="auto">
          <a:xfrm>
            <a:off x="2089150" y="7451725"/>
            <a:ext cx="4724400" cy="685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1200" b="1" u="sng">
                <a:solidFill>
                  <a:schemeClr val="bg1"/>
                </a:solidFill>
                <a:latin typeface="Arial Narrow" pitchFamily="34" charset="0"/>
              </a:rPr>
              <a:t>GESTION DEL SERVICIO TOTAL</a:t>
            </a:r>
          </a:p>
          <a:p>
            <a:pPr>
              <a:lnSpc>
                <a:spcPct val="80000"/>
              </a:lnSpc>
            </a:pPr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El Servicio Integral como herramienta estratégica para lograr satisfacer a los</a:t>
            </a:r>
          </a:p>
          <a:p>
            <a:pPr>
              <a:lnSpc>
                <a:spcPct val="80000"/>
              </a:lnSpc>
            </a:pPr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 clientes. Centros de Atención a clientes. Bancos de datos CRM. Internet y las</a:t>
            </a:r>
          </a:p>
          <a:p>
            <a:pPr>
              <a:lnSpc>
                <a:spcPct val="80000"/>
              </a:lnSpc>
            </a:pPr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Redes Sociales. Nuevas tecnologías informáticas y de comunicación (TIC).</a:t>
            </a:r>
          </a:p>
        </p:txBody>
      </p:sp>
      <p:sp>
        <p:nvSpPr>
          <p:cNvPr id="2069" name="AutoShape 9" descr="Pergamino"/>
          <p:cNvSpPr>
            <a:spLocks noChangeArrowheads="1"/>
          </p:cNvSpPr>
          <p:nvPr/>
        </p:nvSpPr>
        <p:spPr bwMode="auto">
          <a:xfrm>
            <a:off x="260350" y="8431213"/>
            <a:ext cx="1600200" cy="457200"/>
          </a:xfrm>
          <a:prstGeom prst="horizontalScroll">
            <a:avLst>
              <a:gd name="adj" fmla="val 12500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>
                <a:solidFill>
                  <a:schemeClr val="bg1"/>
                </a:solidFill>
              </a:rPr>
              <a:t>2008-2020</a:t>
            </a:r>
          </a:p>
        </p:txBody>
      </p:sp>
      <p:sp>
        <p:nvSpPr>
          <p:cNvPr id="2070" name="Rectangle 19" descr="Papel carta"/>
          <p:cNvSpPr>
            <a:spLocks noChangeArrowheads="1"/>
          </p:cNvSpPr>
          <p:nvPr/>
        </p:nvSpPr>
        <p:spPr bwMode="auto">
          <a:xfrm>
            <a:off x="2089150" y="8278813"/>
            <a:ext cx="4724400" cy="6858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1200" b="1" u="sng">
                <a:solidFill>
                  <a:schemeClr val="bg1"/>
                </a:solidFill>
                <a:latin typeface="Arial Narrow" pitchFamily="34" charset="0"/>
              </a:rPr>
              <a:t>GESTION DE LA COMUNICACIÓN TOTAL</a:t>
            </a:r>
          </a:p>
          <a:p>
            <a:pPr>
              <a:lnSpc>
                <a:spcPct val="80000"/>
              </a:lnSpc>
            </a:pPr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La Comunicación Total como arma definitiva para satisfacer y sorprender a la</a:t>
            </a:r>
          </a:p>
          <a:p>
            <a:pPr>
              <a:lnSpc>
                <a:spcPct val="80000"/>
              </a:lnSpc>
            </a:pPr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 cartera de clientes existentes, potenciales y posibles. Instaurar sistemas</a:t>
            </a:r>
          </a:p>
          <a:p>
            <a:pPr>
              <a:lnSpc>
                <a:spcPct val="80000"/>
              </a:lnSpc>
            </a:pPr>
            <a:r>
              <a:rPr lang="es-ES_tradnl" sz="1200" b="1">
                <a:solidFill>
                  <a:schemeClr val="bg1"/>
                </a:solidFill>
                <a:latin typeface="Arial Narrow" pitchFamily="34" charset="0"/>
              </a:rPr>
              <a:t>innovadores de comunicación integradora y virtual en las organizaciones.</a:t>
            </a:r>
          </a:p>
        </p:txBody>
      </p:sp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6" y="900114"/>
            <a:ext cx="8016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</TotalTime>
  <Words>343</Words>
  <Application>Microsoft Office PowerPoint</Application>
  <PresentationFormat>Presentación en pantalla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2</cp:revision>
  <dcterms:created xsi:type="dcterms:W3CDTF">2014-04-10T11:50:26Z</dcterms:created>
  <dcterms:modified xsi:type="dcterms:W3CDTF">2014-04-10T11:55:27Z</dcterms:modified>
</cp:coreProperties>
</file>