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66"/>
    <a:srgbClr val="FF00FF"/>
    <a:srgbClr val="009999"/>
    <a:srgbClr val="9900CC"/>
    <a:srgbClr val="6666FF"/>
    <a:srgbClr val="CC6600"/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03/10/2014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03/10/2014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Pentágono"/>
          <p:cNvSpPr/>
          <p:nvPr/>
        </p:nvSpPr>
        <p:spPr>
          <a:xfrm>
            <a:off x="323528" y="188640"/>
            <a:ext cx="7848872" cy="360040"/>
          </a:xfrm>
          <a:prstGeom prst="homePlate">
            <a:avLst/>
          </a:prstGeom>
          <a:solidFill>
            <a:srgbClr val="00206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FFFF00"/>
                </a:solidFill>
                <a:latin typeface="Arial Black" pitchFamily="34" charset="0"/>
                <a:ea typeface="Tahoma" pitchFamily="34" charset="0"/>
                <a:cs typeface="Tahoma" pitchFamily="34" charset="0"/>
              </a:rPr>
              <a:t> GRÁFICO DEL MODELO EFQM Y SUS PUNTUACIONES</a:t>
            </a:r>
            <a:endParaRPr lang="es-ES" sz="2000" b="1" dirty="0">
              <a:solidFill>
                <a:srgbClr val="FFFF00"/>
              </a:solidFill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1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9449" y="44624"/>
            <a:ext cx="747047" cy="53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467544" y="1556792"/>
            <a:ext cx="720080" cy="40324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7956376" y="1628800"/>
            <a:ext cx="720080" cy="396044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1835696" y="1556792"/>
            <a:ext cx="1728192" cy="864096"/>
          </a:xfrm>
          <a:prstGeom prst="rect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FFFF00"/>
                </a:solidFill>
                <a:latin typeface="Arial Narrow" pitchFamily="34" charset="0"/>
              </a:rPr>
              <a:t>PERSONAS</a:t>
            </a:r>
            <a:endParaRPr lang="es-ES" sz="20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835696" y="3068960"/>
            <a:ext cx="1728192" cy="864096"/>
          </a:xfrm>
          <a:prstGeom prst="rect">
            <a:avLst/>
          </a:prstGeom>
          <a:solidFill>
            <a:srgbClr val="33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FFFF00"/>
                </a:solidFill>
                <a:latin typeface="Arial Narrow" pitchFamily="34" charset="0"/>
              </a:rPr>
              <a:t>ESTRATEGIA</a:t>
            </a:r>
            <a:endParaRPr lang="es-ES" sz="20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835696" y="4653136"/>
            <a:ext cx="1728192" cy="8640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FFFF00"/>
                </a:solidFill>
                <a:latin typeface="Arial Narrow" pitchFamily="34" charset="0"/>
              </a:rPr>
              <a:t>ALIANZAS</a:t>
            </a:r>
          </a:p>
          <a:p>
            <a:pPr algn="ctr"/>
            <a:r>
              <a:rPr lang="es-ES" sz="2000" b="1" dirty="0" smtClean="0">
                <a:solidFill>
                  <a:srgbClr val="FFFF00"/>
                </a:solidFill>
                <a:latin typeface="Arial Narrow" pitchFamily="34" charset="0"/>
              </a:rPr>
              <a:t>RECURSOS</a:t>
            </a:r>
            <a:endParaRPr lang="es-ES" sz="20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580112" y="1556792"/>
            <a:ext cx="1728192" cy="864096"/>
          </a:xfrm>
          <a:prstGeom prst="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FF0000"/>
                </a:solidFill>
                <a:latin typeface="Arial Narrow" pitchFamily="34" charset="0"/>
              </a:rPr>
              <a:t>RESULTADOS</a:t>
            </a:r>
          </a:p>
          <a:p>
            <a:pPr algn="ctr"/>
            <a:r>
              <a:rPr lang="es-ES" sz="2000" b="1" dirty="0" smtClean="0">
                <a:solidFill>
                  <a:srgbClr val="FF0000"/>
                </a:solidFill>
                <a:latin typeface="Arial Narrow" pitchFamily="34" charset="0"/>
              </a:rPr>
              <a:t>EN LAS PERSONAS</a:t>
            </a:r>
            <a:endParaRPr lang="es-ES" sz="20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222408" y="1556792"/>
            <a:ext cx="720080" cy="4032448"/>
          </a:xfrm>
          <a:prstGeom prst="rect">
            <a:avLst/>
          </a:prstGeom>
          <a:solidFill>
            <a:srgbClr val="99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 rot="16200000">
            <a:off x="-248636" y="3264950"/>
            <a:ext cx="2232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FF00"/>
                </a:solidFill>
                <a:latin typeface="Arial Narrow" pitchFamily="34" charset="0"/>
              </a:rPr>
              <a:t>LIDERAZGO</a:t>
            </a:r>
            <a:endParaRPr lang="es-ES" sz="20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8028384" y="1772816"/>
            <a:ext cx="504056" cy="3384376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 rot="16200000">
            <a:off x="2657691" y="3183068"/>
            <a:ext cx="381642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FF00"/>
                </a:solidFill>
                <a:latin typeface="Arial Narrow" pitchFamily="34" charset="0"/>
              </a:rPr>
              <a:t>PROCESOS</a:t>
            </a:r>
            <a:r>
              <a:rPr lang="es-ES" sz="2000" b="1" dirty="0" smtClean="0">
                <a:solidFill>
                  <a:srgbClr val="FF0000"/>
                </a:solidFill>
                <a:latin typeface="Arial Narrow" pitchFamily="34" charset="0"/>
              </a:rPr>
              <a:t>,</a:t>
            </a:r>
          </a:p>
          <a:p>
            <a:pPr algn="ctr"/>
            <a:r>
              <a:rPr lang="es-ES" sz="2000" b="1" dirty="0" smtClean="0">
                <a:solidFill>
                  <a:srgbClr val="FFFF00"/>
                </a:solidFill>
                <a:latin typeface="Arial Narrow" pitchFamily="34" charset="0"/>
              </a:rPr>
              <a:t>PRODUCTOS,SERVICIOS</a:t>
            </a:r>
            <a:endParaRPr lang="es-ES" sz="20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6762728" y="3300953"/>
            <a:ext cx="31683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FF00"/>
                </a:solidFill>
                <a:latin typeface="Arial Narrow" pitchFamily="34" charset="0"/>
              </a:rPr>
              <a:t>RESULTADOS CLAVE</a:t>
            </a:r>
            <a:endParaRPr lang="es-ES" sz="20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5580112" y="3068960"/>
            <a:ext cx="1728192" cy="8640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FF0000"/>
                </a:solidFill>
                <a:latin typeface="Arial Narrow" pitchFamily="34" charset="0"/>
              </a:rPr>
              <a:t>RESULTADOS</a:t>
            </a:r>
          </a:p>
          <a:p>
            <a:pPr algn="ctr"/>
            <a:r>
              <a:rPr lang="es-ES" sz="2000" b="1" dirty="0" smtClean="0">
                <a:solidFill>
                  <a:srgbClr val="FF0000"/>
                </a:solidFill>
                <a:latin typeface="Arial Narrow" pitchFamily="34" charset="0"/>
              </a:rPr>
              <a:t>EN LOS </a:t>
            </a:r>
          </a:p>
          <a:p>
            <a:pPr algn="ctr"/>
            <a:r>
              <a:rPr lang="es-ES" sz="2000" b="1" dirty="0" smtClean="0">
                <a:solidFill>
                  <a:srgbClr val="FF0000"/>
                </a:solidFill>
                <a:latin typeface="Arial Narrow" pitchFamily="34" charset="0"/>
              </a:rPr>
              <a:t>CLIENTES</a:t>
            </a:r>
            <a:endParaRPr lang="es-ES" sz="20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5580112" y="4653136"/>
            <a:ext cx="1728192" cy="864096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FFFF00"/>
                </a:solidFill>
                <a:latin typeface="Arial Narrow" pitchFamily="34" charset="0"/>
              </a:rPr>
              <a:t>RESULTADOS</a:t>
            </a:r>
          </a:p>
          <a:p>
            <a:pPr algn="ctr"/>
            <a:r>
              <a:rPr lang="es-ES" sz="2000" b="1" dirty="0" smtClean="0">
                <a:solidFill>
                  <a:srgbClr val="FFFF00"/>
                </a:solidFill>
                <a:latin typeface="Arial Narrow" pitchFamily="34" charset="0"/>
              </a:rPr>
              <a:t>EN LA</a:t>
            </a:r>
          </a:p>
          <a:p>
            <a:pPr algn="ctr"/>
            <a:r>
              <a:rPr lang="es-ES" sz="2000" b="1" dirty="0" smtClean="0">
                <a:solidFill>
                  <a:srgbClr val="FFFF00"/>
                </a:solidFill>
                <a:latin typeface="Arial Narrow" pitchFamily="34" charset="0"/>
              </a:rPr>
              <a:t>SOCIEDAD</a:t>
            </a:r>
            <a:endParaRPr lang="es-ES" sz="20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611560" y="692696"/>
            <a:ext cx="4032448" cy="28803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rgbClr val="FF0000"/>
                </a:solidFill>
                <a:latin typeface="Arial Black" pitchFamily="34" charset="0"/>
              </a:rPr>
              <a:t>Lo que hacemos y cómo lo hacemos</a:t>
            </a:r>
            <a:endParaRPr lang="es-ES" sz="1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5148064" y="692696"/>
            <a:ext cx="3312368" cy="28803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rgbClr val="FF0000"/>
                </a:solidFill>
                <a:latin typeface="Arial Black" pitchFamily="34" charset="0"/>
              </a:rPr>
              <a:t>Lo que vamos a conseguir</a:t>
            </a:r>
            <a:endParaRPr lang="es-ES" sz="1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1547664" y="6218148"/>
            <a:ext cx="2273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rgbClr val="FF0000"/>
                </a:solidFill>
                <a:latin typeface="Arial Black" pitchFamily="34" charset="0"/>
              </a:rPr>
              <a:t>ACCIONES</a:t>
            </a:r>
            <a:endParaRPr lang="es-ES" sz="2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5603224" y="6218148"/>
            <a:ext cx="1849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rgbClr val="FF0000"/>
                </a:solidFill>
                <a:latin typeface="Arial Black" pitchFamily="34" charset="0"/>
              </a:rPr>
              <a:t>LOGROS</a:t>
            </a:r>
            <a:endParaRPr lang="es-ES" sz="2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7" name="26 Flecha derecha"/>
          <p:cNvSpPr/>
          <p:nvPr/>
        </p:nvSpPr>
        <p:spPr>
          <a:xfrm>
            <a:off x="3779912" y="6165304"/>
            <a:ext cx="1800200" cy="57606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Flecha derecha"/>
          <p:cNvSpPr/>
          <p:nvPr/>
        </p:nvSpPr>
        <p:spPr>
          <a:xfrm>
            <a:off x="467544" y="1052736"/>
            <a:ext cx="4464496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FF0000"/>
                </a:solidFill>
                <a:latin typeface="Arial Black" pitchFamily="34" charset="0"/>
              </a:rPr>
              <a:t>AGENTES FACILITADORES</a:t>
            </a:r>
            <a:endParaRPr lang="es-ES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9" name="28 Flecha derecha"/>
          <p:cNvSpPr/>
          <p:nvPr/>
        </p:nvSpPr>
        <p:spPr>
          <a:xfrm>
            <a:off x="5076056" y="1052736"/>
            <a:ext cx="3672408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RESULTADOS</a:t>
            </a:r>
            <a:endParaRPr lang="es-E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0" name="29 Flecha izquierda"/>
          <p:cNvSpPr/>
          <p:nvPr/>
        </p:nvSpPr>
        <p:spPr>
          <a:xfrm>
            <a:off x="467544" y="5661248"/>
            <a:ext cx="8208912" cy="57606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APRENDIZAJE, CREATIVIDAD E INNOVACIÓN</a:t>
            </a:r>
            <a:endParaRPr lang="es-E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40" name="39 Conector recto"/>
          <p:cNvCxnSpPr>
            <a:endCxn id="7" idx="1"/>
          </p:cNvCxnSpPr>
          <p:nvPr/>
        </p:nvCxnSpPr>
        <p:spPr>
          <a:xfrm>
            <a:off x="1187624" y="1988840"/>
            <a:ext cx="64807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1187624" y="3501008"/>
            <a:ext cx="64807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1187624" y="5085184"/>
            <a:ext cx="64807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3563888" y="1988840"/>
            <a:ext cx="64807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3563888" y="3501008"/>
            <a:ext cx="64807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3563888" y="5085184"/>
            <a:ext cx="64807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4932040" y="5085184"/>
            <a:ext cx="64807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4932040" y="3501008"/>
            <a:ext cx="64807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>
            <a:off x="4932040" y="1988840"/>
            <a:ext cx="64807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>
            <a:off x="7308304" y="5085184"/>
            <a:ext cx="64807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>
            <a:off x="7308304" y="3501008"/>
            <a:ext cx="64807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>
            <a:off x="7308304" y="1988840"/>
            <a:ext cx="64807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CuadroTexto"/>
          <p:cNvSpPr txBox="1"/>
          <p:nvPr/>
        </p:nvSpPr>
        <p:spPr>
          <a:xfrm>
            <a:off x="539552" y="1628800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Arial Black" pitchFamily="34" charset="0"/>
              </a:rPr>
              <a:t>10</a:t>
            </a:r>
            <a:r>
              <a:rPr lang="es-ES" sz="1200" dirty="0" smtClean="0">
                <a:latin typeface="Arial Black" pitchFamily="34" charset="0"/>
              </a:rPr>
              <a:t>%</a:t>
            </a:r>
            <a:endParaRPr lang="es-ES" sz="1200" dirty="0">
              <a:latin typeface="Arial Black" pitchFamily="34" charset="0"/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1763688" y="1556792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Arial Black" pitchFamily="34" charset="0"/>
              </a:rPr>
              <a:t>10</a:t>
            </a:r>
            <a:r>
              <a:rPr lang="es-ES" sz="1200" dirty="0" smtClean="0">
                <a:latin typeface="Arial Black" pitchFamily="34" charset="0"/>
              </a:rPr>
              <a:t>%</a:t>
            </a:r>
            <a:endParaRPr lang="es-ES" sz="1200" dirty="0">
              <a:latin typeface="Arial Black" pitchFamily="34" charset="0"/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1763688" y="3068960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Arial Black" pitchFamily="34" charset="0"/>
              </a:rPr>
              <a:t>10</a:t>
            </a:r>
            <a:r>
              <a:rPr lang="es-ES" sz="1200" dirty="0" smtClean="0">
                <a:latin typeface="Arial Black" pitchFamily="34" charset="0"/>
              </a:rPr>
              <a:t>%</a:t>
            </a:r>
            <a:endParaRPr lang="es-ES" sz="1200" dirty="0">
              <a:latin typeface="Arial Black" pitchFamily="34" charset="0"/>
            </a:endParaRPr>
          </a:p>
        </p:txBody>
      </p:sp>
      <p:sp>
        <p:nvSpPr>
          <p:cNvPr id="65" name="64 CuadroTexto"/>
          <p:cNvSpPr txBox="1"/>
          <p:nvPr/>
        </p:nvSpPr>
        <p:spPr>
          <a:xfrm>
            <a:off x="1763688" y="4633391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Arial Black" pitchFamily="34" charset="0"/>
              </a:rPr>
              <a:t>10</a:t>
            </a:r>
            <a:r>
              <a:rPr lang="es-ES" sz="1200" dirty="0" smtClean="0">
                <a:latin typeface="Arial Black" pitchFamily="34" charset="0"/>
              </a:rPr>
              <a:t>%</a:t>
            </a:r>
            <a:endParaRPr lang="es-ES" sz="1200" dirty="0">
              <a:latin typeface="Arial Black" pitchFamily="34" charset="0"/>
            </a:endParaRPr>
          </a:p>
        </p:txBody>
      </p:sp>
      <p:sp>
        <p:nvSpPr>
          <p:cNvPr id="66" name="65 CuadroTexto"/>
          <p:cNvSpPr txBox="1"/>
          <p:nvPr/>
        </p:nvSpPr>
        <p:spPr>
          <a:xfrm>
            <a:off x="4281027" y="1681063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Arial Black" pitchFamily="34" charset="0"/>
              </a:rPr>
              <a:t>10</a:t>
            </a:r>
            <a:r>
              <a:rPr lang="es-ES" sz="1200" dirty="0" smtClean="0">
                <a:latin typeface="Arial Black" pitchFamily="34" charset="0"/>
              </a:rPr>
              <a:t>%</a:t>
            </a:r>
            <a:endParaRPr lang="es-ES" sz="1200" dirty="0">
              <a:latin typeface="Arial Black" pitchFamily="34" charset="0"/>
            </a:endParaRPr>
          </a:p>
        </p:txBody>
      </p:sp>
      <p:sp>
        <p:nvSpPr>
          <p:cNvPr id="67" name="66 CuadroTexto"/>
          <p:cNvSpPr txBox="1"/>
          <p:nvPr/>
        </p:nvSpPr>
        <p:spPr>
          <a:xfrm>
            <a:off x="5508104" y="1825079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  <a:latin typeface="Arial Black" pitchFamily="34" charset="0"/>
              </a:rPr>
              <a:t>10</a:t>
            </a:r>
            <a:r>
              <a:rPr lang="es-ES" sz="1200" dirty="0" smtClean="0">
                <a:solidFill>
                  <a:schemeClr val="bg1"/>
                </a:solidFill>
                <a:latin typeface="Arial Black" pitchFamily="34" charset="0"/>
              </a:rPr>
              <a:t>%</a:t>
            </a:r>
            <a:endParaRPr lang="es-ES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8" name="67 CuadroTexto"/>
          <p:cNvSpPr txBox="1"/>
          <p:nvPr/>
        </p:nvSpPr>
        <p:spPr>
          <a:xfrm>
            <a:off x="5508104" y="4921423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  <a:latin typeface="Arial Black" pitchFamily="34" charset="0"/>
              </a:rPr>
              <a:t>10</a:t>
            </a:r>
            <a:r>
              <a:rPr lang="es-ES" sz="1200" dirty="0" smtClean="0">
                <a:solidFill>
                  <a:schemeClr val="bg1"/>
                </a:solidFill>
                <a:latin typeface="Arial Black" pitchFamily="34" charset="0"/>
              </a:rPr>
              <a:t>%</a:t>
            </a:r>
            <a:endParaRPr lang="es-ES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68 CuadroTexto"/>
          <p:cNvSpPr txBox="1"/>
          <p:nvPr/>
        </p:nvSpPr>
        <p:spPr>
          <a:xfrm>
            <a:off x="5508104" y="3337247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  <a:latin typeface="Arial Black" pitchFamily="34" charset="0"/>
              </a:rPr>
              <a:t>15</a:t>
            </a:r>
            <a:r>
              <a:rPr lang="es-ES" sz="1200" dirty="0" smtClean="0">
                <a:solidFill>
                  <a:schemeClr val="bg1"/>
                </a:solidFill>
                <a:latin typeface="Arial Black" pitchFamily="34" charset="0"/>
              </a:rPr>
              <a:t>%</a:t>
            </a:r>
            <a:endParaRPr lang="es-ES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0" name="69 CuadroTexto"/>
          <p:cNvSpPr txBox="1"/>
          <p:nvPr/>
        </p:nvSpPr>
        <p:spPr>
          <a:xfrm>
            <a:off x="8025443" y="1772816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Arial Black" pitchFamily="34" charset="0"/>
              </a:rPr>
              <a:t>15</a:t>
            </a:r>
            <a:r>
              <a:rPr lang="es-ES" sz="1200" dirty="0" smtClean="0">
                <a:latin typeface="Arial Black" pitchFamily="34" charset="0"/>
              </a:rPr>
              <a:t>%</a:t>
            </a:r>
            <a:endParaRPr lang="es-ES" sz="1200" dirty="0">
              <a:latin typeface="Arial Black" pitchFamily="34" charset="0"/>
            </a:endParaRPr>
          </a:p>
        </p:txBody>
      </p:sp>
      <p:sp>
        <p:nvSpPr>
          <p:cNvPr id="71" name="70 CuadroTexto"/>
          <p:cNvSpPr txBox="1"/>
          <p:nvPr/>
        </p:nvSpPr>
        <p:spPr>
          <a:xfrm>
            <a:off x="1734030" y="2564904"/>
            <a:ext cx="1973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bg1"/>
                </a:solidFill>
                <a:latin typeface="Arial Black" pitchFamily="34" charset="0"/>
              </a:rPr>
              <a:t>50%=500 PUNTOS</a:t>
            </a:r>
            <a:endParaRPr lang="es-ES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2" name="71 CuadroTexto"/>
          <p:cNvSpPr txBox="1"/>
          <p:nvPr/>
        </p:nvSpPr>
        <p:spPr>
          <a:xfrm>
            <a:off x="539552" y="5137447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Arial Black" pitchFamily="34" charset="0"/>
              </a:rPr>
              <a:t>10</a:t>
            </a:r>
            <a:r>
              <a:rPr lang="es-ES" sz="1200" dirty="0" smtClean="0">
                <a:latin typeface="Arial Black" pitchFamily="34" charset="0"/>
              </a:rPr>
              <a:t>%</a:t>
            </a:r>
            <a:endParaRPr lang="es-ES" sz="1200" dirty="0">
              <a:latin typeface="Arial Black" pitchFamily="34" charset="0"/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3177116" y="2113111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Arial Black" pitchFamily="34" charset="0"/>
              </a:rPr>
              <a:t>9</a:t>
            </a:r>
            <a:r>
              <a:rPr lang="es-ES" sz="1200" dirty="0" smtClean="0">
                <a:latin typeface="Arial Black" pitchFamily="34" charset="0"/>
              </a:rPr>
              <a:t>%</a:t>
            </a:r>
            <a:endParaRPr lang="es-ES" sz="1200" dirty="0">
              <a:latin typeface="Arial Black" pitchFamily="34" charset="0"/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3203848" y="5281463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Arial Black" pitchFamily="34" charset="0"/>
              </a:rPr>
              <a:t>9</a:t>
            </a:r>
            <a:r>
              <a:rPr lang="es-ES" sz="1200" dirty="0" smtClean="0">
                <a:latin typeface="Arial Black" pitchFamily="34" charset="0"/>
              </a:rPr>
              <a:t>%</a:t>
            </a:r>
            <a:endParaRPr lang="es-ES" sz="1200" dirty="0">
              <a:latin typeface="Arial Black" pitchFamily="34" charset="0"/>
            </a:endParaRPr>
          </a:p>
        </p:txBody>
      </p:sp>
      <p:sp>
        <p:nvSpPr>
          <p:cNvPr id="75" name="74 CuadroTexto"/>
          <p:cNvSpPr txBox="1"/>
          <p:nvPr/>
        </p:nvSpPr>
        <p:spPr>
          <a:xfrm>
            <a:off x="6876256" y="1844824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  <a:latin typeface="Arial Black" pitchFamily="34" charset="0"/>
              </a:rPr>
              <a:t>9</a:t>
            </a:r>
            <a:r>
              <a:rPr lang="es-ES" sz="1200" dirty="0" smtClean="0">
                <a:solidFill>
                  <a:schemeClr val="bg1"/>
                </a:solidFill>
                <a:latin typeface="Arial Black" pitchFamily="34" charset="0"/>
              </a:rPr>
              <a:t>%</a:t>
            </a:r>
            <a:endParaRPr lang="es-ES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75 CuadroTexto"/>
          <p:cNvSpPr txBox="1"/>
          <p:nvPr/>
        </p:nvSpPr>
        <p:spPr>
          <a:xfrm>
            <a:off x="6921532" y="4941168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  <a:latin typeface="Arial Black" pitchFamily="34" charset="0"/>
              </a:rPr>
              <a:t>6</a:t>
            </a:r>
            <a:r>
              <a:rPr lang="es-ES" sz="1200" dirty="0" smtClean="0">
                <a:solidFill>
                  <a:schemeClr val="bg1"/>
                </a:solidFill>
                <a:latin typeface="Arial Black" pitchFamily="34" charset="0"/>
              </a:rPr>
              <a:t>%</a:t>
            </a:r>
            <a:endParaRPr lang="es-ES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7" name="76 CuadroTexto"/>
          <p:cNvSpPr txBox="1"/>
          <p:nvPr/>
        </p:nvSpPr>
        <p:spPr>
          <a:xfrm>
            <a:off x="6801307" y="3356992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  <a:latin typeface="Arial Black" pitchFamily="34" charset="0"/>
              </a:rPr>
              <a:t>20</a:t>
            </a:r>
            <a:r>
              <a:rPr lang="es-ES" sz="1200" dirty="0" smtClean="0">
                <a:solidFill>
                  <a:schemeClr val="bg1"/>
                </a:solidFill>
                <a:latin typeface="Arial Black" pitchFamily="34" charset="0"/>
              </a:rPr>
              <a:t>%</a:t>
            </a:r>
            <a:endParaRPr lang="es-ES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8" name="77 CuadroTexto"/>
          <p:cNvSpPr txBox="1"/>
          <p:nvPr/>
        </p:nvSpPr>
        <p:spPr>
          <a:xfrm>
            <a:off x="8100392" y="5065439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Arial Black" pitchFamily="34" charset="0"/>
              </a:rPr>
              <a:t>15</a:t>
            </a:r>
            <a:r>
              <a:rPr lang="es-ES" sz="1200" dirty="0" smtClean="0">
                <a:latin typeface="Arial Black" pitchFamily="34" charset="0"/>
              </a:rPr>
              <a:t>%</a:t>
            </a:r>
            <a:endParaRPr lang="es-ES" sz="1200" dirty="0">
              <a:latin typeface="Arial Black" pitchFamily="34" charset="0"/>
            </a:endParaRPr>
          </a:p>
        </p:txBody>
      </p:sp>
      <p:sp>
        <p:nvSpPr>
          <p:cNvPr id="79" name="78 CuadroTexto"/>
          <p:cNvSpPr txBox="1"/>
          <p:nvPr/>
        </p:nvSpPr>
        <p:spPr>
          <a:xfrm>
            <a:off x="5478446" y="2564904"/>
            <a:ext cx="1973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bg1"/>
                </a:solidFill>
                <a:latin typeface="Arial Black" pitchFamily="34" charset="0"/>
              </a:rPr>
              <a:t>50%=500 PUNTOS</a:t>
            </a:r>
            <a:endParaRPr lang="es-ES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61" name="Picture 4" descr="http://www.pacocorma.com/wp-content/uploads/2013/01/efqm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6237312"/>
            <a:ext cx="1440160" cy="387829"/>
          </a:xfrm>
          <a:prstGeom prst="rect">
            <a:avLst/>
          </a:prstGeom>
          <a:noFill/>
        </p:spPr>
      </p:pic>
      <p:sp>
        <p:nvSpPr>
          <p:cNvPr id="62" name="61 CuadroTexto"/>
          <p:cNvSpPr txBox="1"/>
          <p:nvPr/>
        </p:nvSpPr>
        <p:spPr>
          <a:xfrm>
            <a:off x="3177116" y="3645024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Arial Black" pitchFamily="34" charset="0"/>
              </a:rPr>
              <a:t>8</a:t>
            </a:r>
            <a:r>
              <a:rPr lang="es-ES" sz="1200" dirty="0" smtClean="0">
                <a:latin typeface="Arial Black" pitchFamily="34" charset="0"/>
              </a:rPr>
              <a:t>%</a:t>
            </a:r>
            <a:endParaRPr lang="es-ES" sz="1200" dirty="0">
              <a:latin typeface="Arial Black" pitchFamily="34" charset="0"/>
            </a:endParaRPr>
          </a:p>
        </p:txBody>
      </p:sp>
      <p:sp>
        <p:nvSpPr>
          <p:cNvPr id="80" name="79 CuadroTexto"/>
          <p:cNvSpPr txBox="1"/>
          <p:nvPr/>
        </p:nvSpPr>
        <p:spPr>
          <a:xfrm>
            <a:off x="4355976" y="5229200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Arial Black" pitchFamily="34" charset="0"/>
              </a:rPr>
              <a:t>14</a:t>
            </a:r>
            <a:r>
              <a:rPr lang="es-ES" sz="1200" dirty="0" smtClean="0">
                <a:latin typeface="Arial Black" pitchFamily="34" charset="0"/>
              </a:rPr>
              <a:t>%</a:t>
            </a:r>
            <a:endParaRPr lang="es-ES" sz="1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96</Words>
  <Application>Microsoft Office PowerPoint</Application>
  <PresentationFormat>Presentación en pantalla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21</cp:revision>
  <dcterms:created xsi:type="dcterms:W3CDTF">2014-08-07T11:13:20Z</dcterms:created>
  <dcterms:modified xsi:type="dcterms:W3CDTF">2014-10-03T18:51:50Z</dcterms:modified>
</cp:coreProperties>
</file>