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21/09/2014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21/09/2014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21/09/2014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21/09/2014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21/09/2014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21/09/2014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5.wmf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openxmlformats.org/officeDocument/2006/relationships/image" Target="../media/image10.emf"/><Relationship Id="rId4" Type="http://schemas.openxmlformats.org/officeDocument/2006/relationships/image" Target="../media/image6.wmf"/><Relationship Id="rId9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760040" y="1600200"/>
            <a:ext cx="3733800" cy="4572000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5715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rgbClr val="003399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4570040" y="3048000"/>
            <a:ext cx="3657600" cy="3124200"/>
          </a:xfrm>
          <a:prstGeom prst="leftArrowCallout">
            <a:avLst>
              <a:gd name="adj1" fmla="val 29917"/>
              <a:gd name="adj2" fmla="val 45514"/>
              <a:gd name="adj3" fmla="val 25913"/>
              <a:gd name="adj4" fmla="val 71620"/>
            </a:avLst>
          </a:prstGeom>
          <a:solidFill>
            <a:srgbClr val="FF3300"/>
          </a:solidFill>
          <a:ln w="5715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rgbClr val="003399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5560640" y="1600200"/>
            <a:ext cx="2667000" cy="1676400"/>
          </a:xfrm>
          <a:prstGeom prst="downArrowCallout">
            <a:avLst>
              <a:gd name="adj1" fmla="val 27679"/>
              <a:gd name="adj2" fmla="val 39773"/>
              <a:gd name="adj3" fmla="val 17657"/>
              <a:gd name="adj4" fmla="val 67560"/>
            </a:avLst>
          </a:prstGeom>
          <a:solidFill>
            <a:srgbClr val="0066CC"/>
          </a:solidFill>
          <a:ln w="57150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rgbClr val="003399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pic>
        <p:nvPicPr>
          <p:cNvPr id="103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4040" y="3352800"/>
            <a:ext cx="1371600" cy="129540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</p:pic>
      <p:pic>
        <p:nvPicPr>
          <p:cNvPr id="1036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4040" y="4876800"/>
            <a:ext cx="1371600" cy="1066800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</p:pic>
      <p:sp>
        <p:nvSpPr>
          <p:cNvPr id="31760" name="UTurnArrow"/>
          <p:cNvSpPr>
            <a:spLocks noEditPoints="1" noChangeArrowheads="1"/>
          </p:cNvSpPr>
          <p:nvPr/>
        </p:nvSpPr>
        <p:spPr bwMode="auto">
          <a:xfrm>
            <a:off x="2131640" y="762000"/>
            <a:ext cx="6400800" cy="685800"/>
          </a:xfrm>
          <a:custGeom>
            <a:avLst/>
            <a:gdLst>
              <a:gd name="G0" fmla="+- 0 0 0"/>
              <a:gd name="G1" fmla="+- 4392 0 0"/>
              <a:gd name="G2" fmla="*/ 4392 1 2"/>
              <a:gd name="G3" fmla="*/ 9775 1 2"/>
              <a:gd name="G4" fmla="+- 10800 G3 G2"/>
              <a:gd name="G5" fmla="+- 10800 G3 0"/>
              <a:gd name="G6" fmla="+- G5 G2 0"/>
              <a:gd name="G7" fmla="*/ G6 1 2"/>
              <a:gd name="G8" fmla="+- 9775 0 0"/>
              <a:gd name="G9" fmla="+- 21600 0 4392"/>
              <a:gd name="G10" fmla="+- 21600 0 9775"/>
              <a:gd name="G11" fmla="min G10 8691"/>
              <a:gd name="G12" fmla="+- 9850 0 0"/>
              <a:gd name="G13" fmla="+- 21600 0 5975"/>
              <a:gd name="G14" fmla="+- 21600 0 0"/>
              <a:gd name="G15" fmla="*/ 4392 5842 6110"/>
              <a:gd name="G16" fmla="+- 9850 1350 0"/>
              <a:gd name="G17" fmla="+- 8310 0 G15"/>
              <a:gd name="G18" fmla="*/ G17 G7 8310"/>
              <a:gd name="G19" fmla="+- 4392 G18 0"/>
              <a:gd name="G20" fmla="+- G4 0 G18"/>
              <a:gd name="T0" fmla="*/ 8942 w 21600"/>
              <a:gd name="T1" fmla="*/ 0 h 21600"/>
              <a:gd name="T2" fmla="*/ 2196 w 21600"/>
              <a:gd name="T3" fmla="*/ 21600 h 21600"/>
              <a:gd name="T4" fmla="*/ 9775 w 21600"/>
              <a:gd name="T5" fmla="*/ 9850 h 21600"/>
              <a:gd name="T6" fmla="*/ 15688 w 21600"/>
              <a:gd name="T7" fmla="*/ 21600 h 21600"/>
              <a:gd name="T8" fmla="*/ 21600 w 21600"/>
              <a:gd name="T9" fmla="*/ 9850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88" y="21600"/>
                </a:moveTo>
                <a:lnTo>
                  <a:pt x="21600" y="9850"/>
                </a:lnTo>
                <a:lnTo>
                  <a:pt x="17884" y="9850"/>
                </a:lnTo>
                <a:lnTo>
                  <a:pt x="17884" y="8310"/>
                </a:lnTo>
                <a:cubicBezTo>
                  <a:pt x="17884" y="3721"/>
                  <a:pt x="13881" y="0"/>
                  <a:pt x="8942" y="0"/>
                </a:cubicBezTo>
                <a:cubicBezTo>
                  <a:pt x="4003" y="0"/>
                  <a:pt x="0" y="3799"/>
                  <a:pt x="0" y="8485"/>
                </a:cubicBezTo>
                <a:lnTo>
                  <a:pt x="0" y="21600"/>
                </a:lnTo>
                <a:lnTo>
                  <a:pt x="4392" y="21600"/>
                </a:lnTo>
                <a:lnTo>
                  <a:pt x="4392" y="8310"/>
                </a:lnTo>
                <a:cubicBezTo>
                  <a:pt x="4392" y="6040"/>
                  <a:pt x="6373" y="4199"/>
                  <a:pt x="8816" y="4199"/>
                </a:cubicBezTo>
                <a:lnTo>
                  <a:pt x="9068" y="4199"/>
                </a:lnTo>
                <a:cubicBezTo>
                  <a:pt x="11511" y="4199"/>
                  <a:pt x="13492" y="6040"/>
                  <a:pt x="13492" y="8310"/>
                </a:cubicBezTo>
                <a:lnTo>
                  <a:pt x="13492" y="9850"/>
                </a:lnTo>
                <a:lnTo>
                  <a:pt x="9775" y="9850"/>
                </a:lnTo>
                <a:close/>
              </a:path>
            </a:pathLst>
          </a:cu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003399"/>
            </a:outerShdw>
          </a:effectLst>
        </p:spPr>
        <p:txBody>
          <a:bodyPr/>
          <a:lstStyle/>
          <a:p>
            <a:pPr>
              <a:defRPr/>
            </a:pPr>
            <a:endParaRPr lang="es-ES"/>
          </a:p>
        </p:txBody>
      </p:sp>
      <p:pic>
        <p:nvPicPr>
          <p:cNvPr id="1038" name="Picture 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5440" y="1752600"/>
            <a:ext cx="1600200" cy="1371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pic>
        <p:nvPicPr>
          <p:cNvPr id="1039" name="Picture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3040" y="1947863"/>
            <a:ext cx="2362200" cy="719137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27">
            <a:hlinkClick r:id="" action="ppaction://ole?verb=0"/>
          </p:cNvPr>
          <p:cNvGraphicFramePr>
            <a:graphicFrameLocks/>
          </p:cNvGraphicFramePr>
          <p:nvPr/>
        </p:nvGraphicFramePr>
        <p:xfrm>
          <a:off x="3046040" y="3505200"/>
          <a:ext cx="1371600" cy="1066800"/>
        </p:xfrm>
        <a:graphic>
          <a:graphicData uri="http://schemas.openxmlformats.org/presentationml/2006/ole">
            <p:oleObj spid="_x0000_s1026" name="Clip" r:id="rId7" imgW="4538520" imgH="3495600" progId="">
              <p:embed/>
            </p:oleObj>
          </a:graphicData>
        </a:graphic>
      </p:graphicFrame>
      <p:graphicFrame>
        <p:nvGraphicFramePr>
          <p:cNvPr id="1027" name="Object 28">
            <a:hlinkClick r:id="" action="ppaction://ole?verb=0"/>
          </p:cNvPr>
          <p:cNvGraphicFramePr>
            <a:graphicFrameLocks/>
          </p:cNvGraphicFramePr>
          <p:nvPr/>
        </p:nvGraphicFramePr>
        <p:xfrm>
          <a:off x="2055440" y="4648200"/>
          <a:ext cx="2209800" cy="1295400"/>
        </p:xfrm>
        <a:graphic>
          <a:graphicData uri="http://schemas.openxmlformats.org/presentationml/2006/ole">
            <p:oleObj spid="_x0000_s1027" name="Clip" r:id="rId8" imgW="11795040" imgH="9975600" progId="">
              <p:embed/>
            </p:oleObj>
          </a:graphicData>
        </a:graphic>
      </p:graphicFrame>
      <p:sp>
        <p:nvSpPr>
          <p:cNvPr id="1040" name="Text Box 30"/>
          <p:cNvSpPr txBox="1">
            <a:spLocks noChangeArrowheads="1"/>
          </p:cNvSpPr>
          <p:nvPr/>
        </p:nvSpPr>
        <p:spPr bwMode="auto">
          <a:xfrm>
            <a:off x="2195736" y="5898758"/>
            <a:ext cx="19720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600" b="1" dirty="0">
                <a:solidFill>
                  <a:schemeClr val="bg1"/>
                </a:solidFill>
                <a:latin typeface="Abadi MT Condensed Light" pitchFamily="34" charset="0"/>
              </a:rPr>
              <a:t>SENSIBILIZACION</a:t>
            </a:r>
            <a:endParaRPr lang="es-ES" sz="1600" b="1" dirty="0">
              <a:solidFill>
                <a:schemeClr val="bg1"/>
              </a:solidFill>
              <a:latin typeface="Abadi MT Condensed Light" pitchFamily="34" charset="0"/>
            </a:endParaRPr>
          </a:p>
        </p:txBody>
      </p:sp>
      <p:pic>
        <p:nvPicPr>
          <p:cNvPr id="1041" name="Picture 29" descr="C:\Archivos de programa\Microsoft Office\Clipart\Popular\REUNION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69640" y="3495675"/>
            <a:ext cx="1600200" cy="10763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7676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</p:pic>
      <p:sp>
        <p:nvSpPr>
          <p:cNvPr id="1042" name="Text Box 31"/>
          <p:cNvSpPr txBox="1">
            <a:spLocks noChangeArrowheads="1"/>
          </p:cNvSpPr>
          <p:nvPr/>
        </p:nvSpPr>
        <p:spPr bwMode="auto">
          <a:xfrm>
            <a:off x="2485714" y="3501008"/>
            <a:ext cx="1438214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600" b="1" dirty="0">
                <a:latin typeface="Abadi MT Condensed Light" pitchFamily="34" charset="0"/>
              </a:rPr>
              <a:t>FORMACION</a:t>
            </a:r>
            <a:endParaRPr lang="es-ES" sz="1600" b="1" dirty="0">
              <a:latin typeface="Abadi MT Condensed Light" pitchFamily="34" charset="0"/>
            </a:endParaRPr>
          </a:p>
        </p:txBody>
      </p:sp>
      <p:sp>
        <p:nvSpPr>
          <p:cNvPr id="1043" name="Text Box 32"/>
          <p:cNvSpPr txBox="1">
            <a:spLocks noChangeArrowheads="1"/>
          </p:cNvSpPr>
          <p:nvPr/>
        </p:nvSpPr>
        <p:spPr bwMode="auto">
          <a:xfrm>
            <a:off x="2436440" y="3079750"/>
            <a:ext cx="148867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600" b="1" dirty="0">
                <a:latin typeface="Abadi MT Condensed Light" pitchFamily="34" charset="0"/>
              </a:rPr>
              <a:t>ESTRATEGIA</a:t>
            </a:r>
            <a:endParaRPr lang="es-ES" sz="1600" b="1" dirty="0">
              <a:latin typeface="Abadi MT Condensed Light" pitchFamily="34" charset="0"/>
            </a:endParaRPr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912440" y="1758950"/>
            <a:ext cx="44114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_tradnl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</a:t>
            </a:r>
          </a:p>
          <a:p>
            <a:pPr>
              <a:defRPr/>
            </a:pPr>
            <a:r>
              <a:rPr lang="es-ES_tradnl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R</a:t>
            </a:r>
          </a:p>
          <a:p>
            <a:pPr>
              <a:defRPr/>
            </a:pPr>
            <a:r>
              <a:rPr lang="es-ES_tradnl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E</a:t>
            </a:r>
          </a:p>
          <a:p>
            <a:pPr>
              <a:defRPr/>
            </a:pPr>
            <a:r>
              <a:rPr lang="es-ES_tradnl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</a:t>
            </a:r>
          </a:p>
          <a:p>
            <a:pPr>
              <a:defRPr/>
            </a:pPr>
            <a:r>
              <a:rPr lang="es-ES_tradnl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</a:t>
            </a:r>
          </a:p>
          <a:p>
            <a:pPr>
              <a:defRPr/>
            </a:pPr>
            <a:r>
              <a:rPr lang="es-ES_tradnl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R</a:t>
            </a:r>
          </a:p>
          <a:p>
            <a:pPr>
              <a:defRPr/>
            </a:pPr>
            <a:r>
              <a:rPr lang="es-ES_tradnl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</a:t>
            </a:r>
          </a:p>
          <a:p>
            <a:pPr>
              <a:defRPr/>
            </a:pPr>
            <a:r>
              <a:rPr lang="es-ES_tradnl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C</a:t>
            </a:r>
          </a:p>
          <a:p>
            <a:pPr>
              <a:defRPr/>
            </a:pPr>
            <a:r>
              <a:rPr lang="es-ES_tradnl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I</a:t>
            </a:r>
          </a:p>
          <a:p>
            <a:pPr>
              <a:defRPr/>
            </a:pPr>
            <a:r>
              <a:rPr lang="es-ES_tradnl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</a:t>
            </a:r>
          </a:p>
          <a:p>
            <a:pPr>
              <a:defRPr/>
            </a:pPr>
            <a:r>
              <a:rPr lang="es-ES_tradnl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N</a:t>
            </a:r>
            <a:endParaRPr lang="es-ES" sz="2400" dirty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31778" name="Text Box 34"/>
          <p:cNvSpPr txBox="1">
            <a:spLocks noChangeArrowheads="1"/>
          </p:cNvSpPr>
          <p:nvPr/>
        </p:nvSpPr>
        <p:spPr bwMode="auto">
          <a:xfrm>
            <a:off x="5713040" y="1600200"/>
            <a:ext cx="2555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_tradnl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IMPLANTACION</a:t>
            </a:r>
            <a:endParaRPr lang="es-ES" sz="2000" b="1" dirty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31779" name="Text Box 35"/>
          <p:cNvSpPr txBox="1">
            <a:spLocks noChangeArrowheads="1"/>
          </p:cNvSpPr>
          <p:nvPr/>
        </p:nvSpPr>
        <p:spPr bwMode="auto">
          <a:xfrm>
            <a:off x="7854578" y="3106738"/>
            <a:ext cx="3746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_tradnl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V</a:t>
            </a:r>
          </a:p>
          <a:p>
            <a:pPr>
              <a:defRPr/>
            </a:pPr>
            <a:r>
              <a:rPr lang="es-ES_tradnl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</a:t>
            </a:r>
          </a:p>
          <a:p>
            <a:pPr>
              <a:defRPr/>
            </a:pPr>
            <a:r>
              <a:rPr lang="es-ES_tradnl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L</a:t>
            </a:r>
          </a:p>
          <a:p>
            <a:pPr>
              <a:defRPr/>
            </a:pPr>
            <a:r>
              <a:rPr lang="es-ES_tradnl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I</a:t>
            </a:r>
          </a:p>
          <a:p>
            <a:pPr>
              <a:defRPr/>
            </a:pPr>
            <a:r>
              <a:rPr lang="es-ES_tradnl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D</a:t>
            </a:r>
          </a:p>
          <a:p>
            <a:pPr>
              <a:defRPr/>
            </a:pPr>
            <a:r>
              <a:rPr lang="es-ES_tradnl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</a:t>
            </a:r>
          </a:p>
          <a:p>
            <a:pPr>
              <a:defRPr/>
            </a:pPr>
            <a:r>
              <a:rPr lang="es-ES_tradnl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C</a:t>
            </a:r>
          </a:p>
          <a:p>
            <a:pPr>
              <a:defRPr/>
            </a:pPr>
            <a:r>
              <a:rPr lang="es-ES_tradnl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I</a:t>
            </a:r>
          </a:p>
          <a:p>
            <a:pPr>
              <a:defRPr/>
            </a:pPr>
            <a:r>
              <a:rPr lang="es-ES_tradnl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</a:t>
            </a:r>
          </a:p>
          <a:p>
            <a:pPr>
              <a:defRPr/>
            </a:pPr>
            <a:r>
              <a:rPr lang="es-ES_tradnl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N</a:t>
            </a:r>
            <a:endParaRPr lang="es-ES" sz="1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31780" name="Text Box 36"/>
          <p:cNvSpPr txBox="1">
            <a:spLocks noChangeArrowheads="1"/>
          </p:cNvSpPr>
          <p:nvPr/>
        </p:nvSpPr>
        <p:spPr bwMode="auto">
          <a:xfrm>
            <a:off x="5636840" y="3059113"/>
            <a:ext cx="400050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_tradnl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S</a:t>
            </a:r>
          </a:p>
          <a:p>
            <a:pPr>
              <a:defRPr/>
            </a:pPr>
            <a:r>
              <a:rPr lang="es-ES_tradnl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E</a:t>
            </a:r>
          </a:p>
          <a:p>
            <a:pPr>
              <a:defRPr/>
            </a:pPr>
            <a:r>
              <a:rPr lang="es-ES_tradnl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G</a:t>
            </a:r>
          </a:p>
          <a:p>
            <a:pPr>
              <a:defRPr/>
            </a:pPr>
            <a:r>
              <a:rPr lang="es-ES_tradnl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U</a:t>
            </a:r>
          </a:p>
          <a:p>
            <a:pPr>
              <a:defRPr/>
            </a:pPr>
            <a:r>
              <a:rPr lang="es-ES_tradnl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I</a:t>
            </a:r>
          </a:p>
          <a:p>
            <a:pPr>
              <a:defRPr/>
            </a:pPr>
            <a:r>
              <a:rPr lang="es-ES_tradnl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</a:t>
            </a:r>
          </a:p>
          <a:p>
            <a:pPr>
              <a:defRPr/>
            </a:pPr>
            <a:r>
              <a:rPr lang="es-ES_tradnl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I</a:t>
            </a:r>
          </a:p>
          <a:p>
            <a:pPr>
              <a:defRPr/>
            </a:pPr>
            <a:r>
              <a:rPr lang="es-ES_tradnl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E</a:t>
            </a:r>
          </a:p>
          <a:p>
            <a:pPr>
              <a:defRPr/>
            </a:pPr>
            <a:r>
              <a:rPr lang="es-ES_tradnl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N</a:t>
            </a:r>
          </a:p>
          <a:p>
            <a:pPr>
              <a:defRPr/>
            </a:pPr>
            <a:r>
              <a:rPr lang="es-ES_tradnl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T</a:t>
            </a:r>
          </a:p>
          <a:p>
            <a:pPr>
              <a:defRPr/>
            </a:pPr>
            <a:r>
              <a:rPr lang="es-ES_tradnl" sz="1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</a:t>
            </a:r>
            <a:endParaRPr lang="es-ES" sz="1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048" name="Text Box 38"/>
          <p:cNvSpPr txBox="1">
            <a:spLocks noChangeArrowheads="1"/>
          </p:cNvSpPr>
          <p:nvPr/>
        </p:nvSpPr>
        <p:spPr bwMode="auto">
          <a:xfrm>
            <a:off x="6170240" y="4572000"/>
            <a:ext cx="15803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600" b="1" dirty="0">
                <a:solidFill>
                  <a:schemeClr val="bg1"/>
                </a:solidFill>
                <a:latin typeface="Abadi MT Condensed Light" pitchFamily="34" charset="0"/>
              </a:rPr>
              <a:t>SUPERVISION</a:t>
            </a:r>
            <a:endParaRPr lang="es-ES" sz="1600" b="1" dirty="0">
              <a:solidFill>
                <a:schemeClr val="bg1"/>
              </a:solidFill>
              <a:latin typeface="Abadi MT Condensed Light" pitchFamily="34" charset="0"/>
            </a:endParaRPr>
          </a:p>
        </p:txBody>
      </p:sp>
      <p:sp>
        <p:nvSpPr>
          <p:cNvPr id="1049" name="Text Box 39"/>
          <p:cNvSpPr txBox="1">
            <a:spLocks noChangeArrowheads="1"/>
          </p:cNvSpPr>
          <p:nvPr/>
        </p:nvSpPr>
        <p:spPr bwMode="auto">
          <a:xfrm>
            <a:off x="6170240" y="5867400"/>
            <a:ext cx="18678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600" b="1" dirty="0">
                <a:solidFill>
                  <a:schemeClr val="bg1"/>
                </a:solidFill>
                <a:latin typeface="Abadi MT Condensed Light" pitchFamily="34" charset="0"/>
              </a:rPr>
              <a:t>ACTUALIZACION</a:t>
            </a:r>
            <a:endParaRPr lang="es-ES" sz="1600" b="1" dirty="0">
              <a:solidFill>
                <a:schemeClr val="bg1"/>
              </a:solidFill>
              <a:latin typeface="Abadi MT Condensed Light" pitchFamily="34" charset="0"/>
            </a:endParaRPr>
          </a:p>
        </p:txBody>
      </p:sp>
      <p:sp>
        <p:nvSpPr>
          <p:cNvPr id="31785" name="Text Box 41"/>
          <p:cNvSpPr txBox="1">
            <a:spLocks noChangeArrowheads="1"/>
          </p:cNvSpPr>
          <p:nvPr/>
        </p:nvSpPr>
        <p:spPr bwMode="auto">
          <a:xfrm>
            <a:off x="3635896" y="1052736"/>
            <a:ext cx="441325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_tradnl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P</a:t>
            </a:r>
            <a:endParaRPr lang="es-ES" sz="2800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31786" name="Text Box 42"/>
          <p:cNvSpPr txBox="1">
            <a:spLocks noChangeArrowheads="1"/>
          </p:cNvSpPr>
          <p:nvPr/>
        </p:nvSpPr>
        <p:spPr bwMode="auto">
          <a:xfrm>
            <a:off x="8316416" y="1916832"/>
            <a:ext cx="460375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_tradnl" sz="28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D</a:t>
            </a:r>
            <a:endParaRPr lang="es-ES" sz="280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31787" name="Text Box 43"/>
          <p:cNvSpPr txBox="1">
            <a:spLocks noChangeArrowheads="1"/>
          </p:cNvSpPr>
          <p:nvPr/>
        </p:nvSpPr>
        <p:spPr bwMode="auto">
          <a:xfrm>
            <a:off x="8316416" y="4293096"/>
            <a:ext cx="460375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_tradnl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C</a:t>
            </a:r>
            <a:endParaRPr lang="es-ES" sz="2800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31788" name="Text Box 44"/>
          <p:cNvSpPr txBox="1">
            <a:spLocks noChangeArrowheads="1"/>
          </p:cNvSpPr>
          <p:nvPr/>
        </p:nvSpPr>
        <p:spPr bwMode="auto">
          <a:xfrm>
            <a:off x="251520" y="3573016"/>
            <a:ext cx="460375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_tradnl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A</a:t>
            </a:r>
            <a:endParaRPr lang="es-ES" sz="2800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1054" name="AutoShape 46"/>
          <p:cNvSpPr>
            <a:spLocks noChangeArrowheads="1"/>
          </p:cNvSpPr>
          <p:nvPr/>
        </p:nvSpPr>
        <p:spPr bwMode="auto">
          <a:xfrm flipH="1">
            <a:off x="1217240" y="4572000"/>
            <a:ext cx="838200" cy="1066800"/>
          </a:xfrm>
          <a:custGeom>
            <a:avLst/>
            <a:gdLst>
              <a:gd name="T0" fmla="*/ 558800 w 21600"/>
              <a:gd name="T1" fmla="*/ 0 h 21600"/>
              <a:gd name="T2" fmla="*/ 279400 w 21600"/>
              <a:gd name="T3" fmla="*/ 355600 h 21600"/>
              <a:gd name="T4" fmla="*/ 0 w 21600"/>
              <a:gd name="T5" fmla="*/ 945649 h 21600"/>
              <a:gd name="T6" fmla="*/ 315217 w 21600"/>
              <a:gd name="T7" fmla="*/ 1066800 h 21600"/>
              <a:gd name="T8" fmla="*/ 630396 w 21600"/>
              <a:gd name="T9" fmla="*/ 769825 h 21600"/>
              <a:gd name="T10" fmla="*/ 838200 w 21600"/>
              <a:gd name="T11" fmla="*/ 3556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6694 h 21600"/>
              <a:gd name="T20" fmla="*/ 16245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4400" y="0"/>
                </a:moveTo>
                <a:lnTo>
                  <a:pt x="7200" y="7200"/>
                </a:lnTo>
                <a:lnTo>
                  <a:pt x="12555" y="7200"/>
                </a:lnTo>
                <a:lnTo>
                  <a:pt x="12555" y="16694"/>
                </a:lnTo>
                <a:lnTo>
                  <a:pt x="0" y="16694"/>
                </a:lnTo>
                <a:lnTo>
                  <a:pt x="0" y="21600"/>
                </a:lnTo>
                <a:lnTo>
                  <a:pt x="16245" y="21600"/>
                </a:lnTo>
                <a:lnTo>
                  <a:pt x="16245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55" name="AutoShape 47"/>
          <p:cNvSpPr>
            <a:spLocks noChangeArrowheads="1"/>
          </p:cNvSpPr>
          <p:nvPr/>
        </p:nvSpPr>
        <p:spPr bwMode="auto">
          <a:xfrm rot="5400000" flipH="1">
            <a:off x="874340" y="2324100"/>
            <a:ext cx="1676400" cy="685800"/>
          </a:xfrm>
          <a:custGeom>
            <a:avLst/>
            <a:gdLst>
              <a:gd name="T0" fmla="*/ 1197462 w 21600"/>
              <a:gd name="T1" fmla="*/ 0 h 21600"/>
              <a:gd name="T2" fmla="*/ 718446 w 21600"/>
              <a:gd name="T3" fmla="*/ 220662 h 21600"/>
              <a:gd name="T4" fmla="*/ 0 w 21600"/>
              <a:gd name="T5" fmla="*/ 622522 h 21600"/>
              <a:gd name="T6" fmla="*/ 659617 w 21600"/>
              <a:gd name="T7" fmla="*/ 685800 h 21600"/>
              <a:gd name="T8" fmla="*/ 1319156 w 21600"/>
              <a:gd name="T9" fmla="*/ 483140 h 21600"/>
              <a:gd name="T10" fmla="*/ 1676400 w 21600"/>
              <a:gd name="T11" fmla="*/ 220662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7613 h 21600"/>
              <a:gd name="T20" fmla="*/ 16997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6950"/>
                </a:lnTo>
                <a:lnTo>
                  <a:pt x="13860" y="6950"/>
                </a:lnTo>
                <a:lnTo>
                  <a:pt x="13860" y="17613"/>
                </a:lnTo>
                <a:lnTo>
                  <a:pt x="0" y="17613"/>
                </a:lnTo>
                <a:lnTo>
                  <a:pt x="0" y="21600"/>
                </a:lnTo>
                <a:lnTo>
                  <a:pt x="16997" y="21600"/>
                </a:lnTo>
                <a:lnTo>
                  <a:pt x="16997" y="6950"/>
                </a:lnTo>
                <a:lnTo>
                  <a:pt x="21600" y="695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56" name="AutoShape 48"/>
          <p:cNvSpPr>
            <a:spLocks noChangeArrowheads="1"/>
          </p:cNvSpPr>
          <p:nvPr/>
        </p:nvSpPr>
        <p:spPr bwMode="auto">
          <a:xfrm>
            <a:off x="7465640" y="3733800"/>
            <a:ext cx="457200" cy="1905000"/>
          </a:xfrm>
          <a:prstGeom prst="curvedLeftArrow">
            <a:avLst>
              <a:gd name="adj1" fmla="val 83333"/>
              <a:gd name="adj2" fmla="val 166667"/>
              <a:gd name="adj3" fmla="val 33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4" name="33 Pentágono"/>
          <p:cNvSpPr/>
          <p:nvPr/>
        </p:nvSpPr>
        <p:spPr>
          <a:xfrm>
            <a:off x="683568" y="260648"/>
            <a:ext cx="7632848" cy="432048"/>
          </a:xfrm>
          <a:prstGeom prst="homePlate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  <a:latin typeface="Arial Black" pitchFamily="34" charset="0"/>
              </a:rPr>
              <a:t>ESQUEMA DE LAS FASES DE IMPLANTACIÓN DEL S.E.D.</a:t>
            </a:r>
            <a:endParaRPr lang="es-ES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30" name="Picture 1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459788" y="0"/>
            <a:ext cx="6842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30 CuadroTexto"/>
          <p:cNvSpPr txBox="1"/>
          <p:nvPr/>
        </p:nvSpPr>
        <p:spPr>
          <a:xfrm>
            <a:off x="456411" y="910461"/>
            <a:ext cx="1595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latin typeface="Arial Black" pitchFamily="34" charset="0"/>
              </a:rPr>
              <a:t>PDCA</a:t>
            </a:r>
            <a:endParaRPr lang="es-ES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</TotalTime>
  <Words>52</Words>
  <Application>Microsoft Office PowerPoint</Application>
  <PresentationFormat>Presentación en pantalla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Papel</vt:lpstr>
      <vt:lpstr>Clip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IMPLANTACION DEL S.E.D.</dc:title>
  <dc:creator>Papa</dc:creator>
  <cp:lastModifiedBy>Papa</cp:lastModifiedBy>
  <cp:revision>8</cp:revision>
  <dcterms:created xsi:type="dcterms:W3CDTF">2014-09-09T15:31:42Z</dcterms:created>
  <dcterms:modified xsi:type="dcterms:W3CDTF">2014-09-21T16:45:09Z</dcterms:modified>
</cp:coreProperties>
</file>