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06/06/2014</a:t>
            </a:fld>
            <a:endParaRPr lang="es-ES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06/06/2014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06/06/2014</a:t>
            </a:fld>
            <a:endParaRPr lang="es-ES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06/06/2014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06/06/2014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06/06/2014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06/06/2014</a:t>
            </a:fld>
            <a:endParaRPr lang="es-ES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06/06/2014</a:t>
            </a:fld>
            <a:endParaRPr lang="es-ES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06/06/2014</a:t>
            </a:fld>
            <a:endParaRPr lang="es-E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o"/>
          <p:cNvSpPr/>
          <p:nvPr/>
        </p:nvSpPr>
        <p:spPr>
          <a:xfrm>
            <a:off x="179512" y="188640"/>
            <a:ext cx="8136904" cy="576064"/>
          </a:xfrm>
          <a:prstGeom prst="frame">
            <a:avLst/>
          </a:prstGeom>
          <a:solidFill>
            <a:schemeClr val="tx1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000" dirty="0" smtClean="0">
              <a:solidFill>
                <a:srgbClr val="FF0000"/>
              </a:solidFill>
              <a:latin typeface="Arial Black" pitchFamily="34" charset="0"/>
              <a:cs typeface="Aharoni" pitchFamily="2" charset="-79"/>
            </a:endParaRPr>
          </a:p>
          <a:p>
            <a:pPr algn="ctr"/>
            <a:r>
              <a:rPr lang="es-ES" sz="2000" dirty="0" smtClean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  <a:t>INCIDENCIAS Y ACCIONES A REALIZAR CON   LAS  “9 S “ </a:t>
            </a:r>
            <a:endParaRPr lang="es-ES" sz="2000" dirty="0">
              <a:solidFill>
                <a:srgbClr val="FF0000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6" name="5 Pentágono"/>
          <p:cNvSpPr/>
          <p:nvPr/>
        </p:nvSpPr>
        <p:spPr>
          <a:xfrm>
            <a:off x="107504" y="1124744"/>
            <a:ext cx="2088232" cy="1368152"/>
          </a:xfrm>
          <a:prstGeom prst="homePlate">
            <a:avLst/>
          </a:prstGeom>
          <a:solidFill>
            <a:srgbClr val="FFFF00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  <a:latin typeface="Arial Black" pitchFamily="34" charset="0"/>
              </a:rPr>
              <a:t>CON EL</a:t>
            </a:r>
          </a:p>
          <a:p>
            <a:pPr algn="ctr"/>
            <a:r>
              <a:rPr lang="es-ES" dirty="0" smtClean="0">
                <a:solidFill>
                  <a:schemeClr val="tx1"/>
                </a:solidFill>
                <a:latin typeface="Arial Black" pitchFamily="34" charset="0"/>
              </a:rPr>
              <a:t>ENTORNO</a:t>
            </a:r>
            <a:endParaRPr lang="es-ES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7" name="6 Pentágono"/>
          <p:cNvSpPr/>
          <p:nvPr/>
        </p:nvSpPr>
        <p:spPr>
          <a:xfrm>
            <a:off x="179512" y="2708920"/>
            <a:ext cx="2088232" cy="2448272"/>
          </a:xfrm>
          <a:prstGeom prst="homePlate">
            <a:avLst/>
          </a:prstGeom>
          <a:solidFill>
            <a:srgbClr val="00B0F0"/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  <a:latin typeface="Arial Black" pitchFamily="34" charset="0"/>
              </a:rPr>
              <a:t>CONSIGO</a:t>
            </a:r>
          </a:p>
          <a:p>
            <a:pPr algn="ctr"/>
            <a:r>
              <a:rPr lang="es-ES" dirty="0" smtClean="0">
                <a:solidFill>
                  <a:schemeClr val="tx1"/>
                </a:solidFill>
                <a:latin typeface="Arial Black" pitchFamily="34" charset="0"/>
              </a:rPr>
              <a:t>MISMO</a:t>
            </a:r>
            <a:endParaRPr lang="es-ES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8" name="7 Pentágono"/>
          <p:cNvSpPr/>
          <p:nvPr/>
        </p:nvSpPr>
        <p:spPr>
          <a:xfrm>
            <a:off x="251520" y="5373216"/>
            <a:ext cx="2088232" cy="1080120"/>
          </a:xfrm>
          <a:prstGeom prst="homePlate">
            <a:avLst/>
          </a:prstGeom>
          <a:solidFill>
            <a:schemeClr val="accent5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  <a:latin typeface="Arial Black" pitchFamily="34" charset="0"/>
              </a:rPr>
              <a:t>CON LA</a:t>
            </a:r>
          </a:p>
          <a:p>
            <a:pPr algn="ctr"/>
            <a:r>
              <a:rPr lang="es-ES" dirty="0" smtClean="0">
                <a:solidFill>
                  <a:schemeClr val="tx1"/>
                </a:solidFill>
                <a:latin typeface="Arial Black" pitchFamily="34" charset="0"/>
              </a:rPr>
              <a:t>EMPRESA</a:t>
            </a:r>
            <a:endParaRPr lang="es-ES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2267744" y="1124744"/>
            <a:ext cx="1728192" cy="1368152"/>
          </a:xfrm>
          <a:prstGeom prst="rect">
            <a:avLst/>
          </a:prstGeom>
          <a:solidFill>
            <a:srgbClr val="FFFF00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solidFill>
                  <a:schemeClr val="tx1"/>
                </a:solidFill>
                <a:latin typeface="Arial Rounded MT Bold" pitchFamily="34" charset="0"/>
              </a:rPr>
              <a:t>ORGANIZACIÓN</a:t>
            </a:r>
          </a:p>
          <a:p>
            <a:pPr algn="ctr"/>
            <a:endParaRPr lang="es-ES" sz="1400" b="1" dirty="0" smtClean="0">
              <a:solidFill>
                <a:schemeClr val="tx1"/>
              </a:solidFill>
              <a:latin typeface="Arial Rounded MT Bold" pitchFamily="34" charset="0"/>
            </a:endParaRPr>
          </a:p>
          <a:p>
            <a:pPr algn="ctr"/>
            <a:r>
              <a:rPr lang="es-ES" sz="1400" b="1" dirty="0" smtClean="0">
                <a:solidFill>
                  <a:schemeClr val="tx1"/>
                </a:solidFill>
                <a:latin typeface="Arial Rounded MT Bold" pitchFamily="34" charset="0"/>
              </a:rPr>
              <a:t>ORDEN</a:t>
            </a:r>
          </a:p>
          <a:p>
            <a:pPr algn="ctr"/>
            <a:endParaRPr lang="es-ES" sz="1400" b="1" dirty="0" smtClean="0">
              <a:solidFill>
                <a:schemeClr val="tx1"/>
              </a:solidFill>
              <a:latin typeface="Arial Rounded MT Bold" pitchFamily="34" charset="0"/>
            </a:endParaRPr>
          </a:p>
          <a:p>
            <a:pPr algn="ctr"/>
            <a:r>
              <a:rPr lang="es-ES" sz="1400" b="1" dirty="0" smtClean="0">
                <a:solidFill>
                  <a:schemeClr val="tx1"/>
                </a:solidFill>
                <a:latin typeface="Arial Rounded MT Bold" pitchFamily="34" charset="0"/>
              </a:rPr>
              <a:t>LIMPIEZA</a:t>
            </a:r>
            <a:endParaRPr lang="es-ES" sz="1400" b="1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4067944" y="1124744"/>
            <a:ext cx="1728192" cy="1368152"/>
          </a:xfrm>
          <a:prstGeom prst="rect">
            <a:avLst/>
          </a:prstGeom>
          <a:solidFill>
            <a:srgbClr val="FFFF00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solidFill>
                  <a:schemeClr val="tx1"/>
                </a:solidFill>
                <a:latin typeface="Arial Rounded MT Bold" pitchFamily="34" charset="0"/>
              </a:rPr>
              <a:t>SEIRI</a:t>
            </a:r>
          </a:p>
          <a:p>
            <a:pPr algn="ctr"/>
            <a:endParaRPr lang="es-ES" sz="1400" b="1" dirty="0" smtClean="0">
              <a:solidFill>
                <a:schemeClr val="tx1"/>
              </a:solidFill>
              <a:latin typeface="Arial Rounded MT Bold" pitchFamily="34" charset="0"/>
            </a:endParaRPr>
          </a:p>
          <a:p>
            <a:pPr algn="ctr"/>
            <a:r>
              <a:rPr lang="es-ES" sz="1400" b="1" dirty="0" smtClean="0">
                <a:solidFill>
                  <a:schemeClr val="tx1"/>
                </a:solidFill>
                <a:latin typeface="Arial Rounded MT Bold" pitchFamily="34" charset="0"/>
              </a:rPr>
              <a:t>SEITON</a:t>
            </a:r>
          </a:p>
          <a:p>
            <a:pPr algn="ctr"/>
            <a:endParaRPr lang="es-ES" sz="1400" b="1" dirty="0" smtClean="0">
              <a:solidFill>
                <a:schemeClr val="tx1"/>
              </a:solidFill>
              <a:latin typeface="Arial Rounded MT Bold" pitchFamily="34" charset="0"/>
            </a:endParaRPr>
          </a:p>
          <a:p>
            <a:pPr algn="ctr"/>
            <a:r>
              <a:rPr lang="es-ES" sz="1400" b="1" dirty="0" smtClean="0">
                <a:solidFill>
                  <a:schemeClr val="tx1"/>
                </a:solidFill>
                <a:latin typeface="Arial Rounded MT Bold" pitchFamily="34" charset="0"/>
              </a:rPr>
              <a:t>SEISO</a:t>
            </a:r>
            <a:endParaRPr lang="es-ES" sz="1400" b="1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5868144" y="1124744"/>
            <a:ext cx="2987824" cy="1368152"/>
          </a:xfrm>
          <a:prstGeom prst="roundRect">
            <a:avLst/>
          </a:prstGeom>
          <a:solidFill>
            <a:srgbClr val="FFFF00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b="1" dirty="0" smtClean="0">
                <a:solidFill>
                  <a:schemeClr val="tx1"/>
                </a:solidFill>
                <a:latin typeface="Bodoni MT Black" pitchFamily="18" charset="0"/>
                <a:cs typeface="Aharoni" pitchFamily="2" charset="-79"/>
              </a:rPr>
              <a:t>MANTEBER SOLO LO NECESARIO</a:t>
            </a:r>
          </a:p>
          <a:p>
            <a:pPr algn="ctr"/>
            <a:endParaRPr lang="es-ES" sz="1100" b="1" dirty="0" smtClean="0">
              <a:solidFill>
                <a:schemeClr val="tx1"/>
              </a:solidFill>
              <a:latin typeface="Bodoni MT Black" pitchFamily="18" charset="0"/>
              <a:cs typeface="Aharoni" pitchFamily="2" charset="-79"/>
            </a:endParaRPr>
          </a:p>
          <a:p>
            <a:pPr algn="ctr"/>
            <a:r>
              <a:rPr lang="es-ES" sz="1100" b="1" dirty="0" smtClean="0">
                <a:solidFill>
                  <a:schemeClr val="tx1"/>
                </a:solidFill>
                <a:latin typeface="Bodoni MT Black" pitchFamily="18" charset="0"/>
                <a:cs typeface="Aharoni" pitchFamily="2" charset="-79"/>
              </a:rPr>
              <a:t>MANTEBER TODO ORDENADO</a:t>
            </a:r>
          </a:p>
          <a:p>
            <a:pPr algn="ctr"/>
            <a:endParaRPr lang="es-ES" sz="1100" b="1" dirty="0" smtClean="0">
              <a:solidFill>
                <a:schemeClr val="tx1"/>
              </a:solidFill>
              <a:latin typeface="Bodoni MT Black" pitchFamily="18" charset="0"/>
              <a:cs typeface="Aharoni" pitchFamily="2" charset="-79"/>
            </a:endParaRPr>
          </a:p>
          <a:p>
            <a:pPr algn="ctr"/>
            <a:r>
              <a:rPr lang="es-ES" sz="1100" b="1" dirty="0" smtClean="0">
                <a:solidFill>
                  <a:schemeClr val="tx1"/>
                </a:solidFill>
                <a:latin typeface="Bodoni MT Black" pitchFamily="18" charset="0"/>
                <a:cs typeface="Aharoni" pitchFamily="2" charset="-79"/>
              </a:rPr>
              <a:t>MANTENER TODO LIMPIO</a:t>
            </a:r>
            <a:endParaRPr lang="es-ES" sz="1100" b="1" dirty="0">
              <a:solidFill>
                <a:schemeClr val="tx1"/>
              </a:solidFill>
              <a:latin typeface="Bodoni MT Black" pitchFamily="18" charset="0"/>
              <a:cs typeface="Aharoni" pitchFamily="2" charset="-79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2267744" y="2852936"/>
            <a:ext cx="1728192" cy="2232248"/>
          </a:xfrm>
          <a:prstGeom prst="rect">
            <a:avLst/>
          </a:prstGeom>
          <a:solidFill>
            <a:srgbClr val="00B0F0"/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solidFill>
                  <a:schemeClr val="tx1"/>
                </a:solidFill>
                <a:latin typeface="Arial Rounded MT Bold" pitchFamily="34" charset="0"/>
              </a:rPr>
              <a:t>CONTR. VISUAL</a:t>
            </a:r>
          </a:p>
          <a:p>
            <a:pPr algn="ctr"/>
            <a:endParaRPr lang="es-ES" sz="1400" b="1" dirty="0" smtClean="0">
              <a:solidFill>
                <a:schemeClr val="tx1"/>
              </a:solidFill>
              <a:latin typeface="Arial Rounded MT Bold" pitchFamily="34" charset="0"/>
            </a:endParaRPr>
          </a:p>
          <a:p>
            <a:pPr algn="ctr"/>
            <a:r>
              <a:rPr lang="es-ES" sz="1400" b="1" dirty="0" smtClean="0">
                <a:solidFill>
                  <a:schemeClr val="tx1"/>
                </a:solidFill>
                <a:latin typeface="Arial Rounded MT Bold" pitchFamily="34" charset="0"/>
              </a:rPr>
              <a:t>DISCIPLIINA</a:t>
            </a:r>
          </a:p>
          <a:p>
            <a:pPr algn="ctr"/>
            <a:endParaRPr lang="es-ES" sz="1400" b="1" dirty="0" smtClean="0">
              <a:solidFill>
                <a:schemeClr val="tx1"/>
              </a:solidFill>
              <a:latin typeface="Arial Rounded MT Bold" pitchFamily="34" charset="0"/>
            </a:endParaRPr>
          </a:p>
          <a:p>
            <a:pPr algn="ctr"/>
            <a:r>
              <a:rPr lang="es-ES" sz="1400" b="1" dirty="0" smtClean="0">
                <a:solidFill>
                  <a:schemeClr val="tx1"/>
                </a:solidFill>
                <a:latin typeface="Arial Rounded MT Bold" pitchFamily="34" charset="0"/>
              </a:rPr>
              <a:t>CONSTANCIA</a:t>
            </a:r>
          </a:p>
          <a:p>
            <a:pPr algn="ctr"/>
            <a:endParaRPr lang="es-ES" sz="1400" b="1" dirty="0" smtClean="0">
              <a:solidFill>
                <a:schemeClr val="tx1"/>
              </a:solidFill>
              <a:latin typeface="Arial Rounded MT Bold" pitchFamily="34" charset="0"/>
            </a:endParaRPr>
          </a:p>
          <a:p>
            <a:pPr algn="ctr"/>
            <a:r>
              <a:rPr lang="es-ES" sz="1400" b="1" dirty="0" smtClean="0">
                <a:solidFill>
                  <a:schemeClr val="tx1"/>
                </a:solidFill>
                <a:latin typeface="Arial Rounded MT Bold" pitchFamily="34" charset="0"/>
              </a:rPr>
              <a:t>COMPROMISO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4067944" y="2852936"/>
            <a:ext cx="1728192" cy="2232248"/>
          </a:xfrm>
          <a:prstGeom prst="rect">
            <a:avLst/>
          </a:prstGeom>
          <a:solidFill>
            <a:srgbClr val="00B0F0"/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solidFill>
                  <a:schemeClr val="tx1"/>
                </a:solidFill>
                <a:latin typeface="Arial Rounded MT Bold" pitchFamily="34" charset="0"/>
              </a:rPr>
              <a:t>SEIKETSU</a:t>
            </a:r>
          </a:p>
          <a:p>
            <a:pPr algn="ctr"/>
            <a:endParaRPr lang="es-ES" sz="1400" b="1" dirty="0" smtClean="0">
              <a:solidFill>
                <a:schemeClr val="tx1"/>
              </a:solidFill>
              <a:latin typeface="Arial Rounded MT Bold" pitchFamily="34" charset="0"/>
            </a:endParaRPr>
          </a:p>
          <a:p>
            <a:pPr algn="ctr"/>
            <a:r>
              <a:rPr lang="es-ES" sz="1400" b="1" dirty="0" smtClean="0">
                <a:solidFill>
                  <a:schemeClr val="tx1"/>
                </a:solidFill>
                <a:latin typeface="Arial Rounded MT Bold" pitchFamily="34" charset="0"/>
              </a:rPr>
              <a:t>SHTSUKE</a:t>
            </a:r>
          </a:p>
          <a:p>
            <a:pPr algn="ctr"/>
            <a:endParaRPr lang="es-ES" sz="1400" b="1" dirty="0" smtClean="0">
              <a:solidFill>
                <a:schemeClr val="tx1"/>
              </a:solidFill>
              <a:latin typeface="Arial Rounded MT Bold" pitchFamily="34" charset="0"/>
            </a:endParaRPr>
          </a:p>
          <a:p>
            <a:pPr algn="ctr"/>
            <a:r>
              <a:rPr lang="es-ES" sz="1400" b="1" dirty="0" smtClean="0">
                <a:solidFill>
                  <a:schemeClr val="tx1"/>
                </a:solidFill>
                <a:latin typeface="Arial Rounded MT Bold" pitchFamily="34" charset="0"/>
              </a:rPr>
              <a:t>SHIKARI</a:t>
            </a:r>
          </a:p>
          <a:p>
            <a:pPr algn="ctr"/>
            <a:endParaRPr lang="es-ES" sz="1400" b="1" dirty="0" smtClean="0">
              <a:solidFill>
                <a:schemeClr val="tx1"/>
              </a:solidFill>
              <a:latin typeface="Arial Rounded MT Bold" pitchFamily="34" charset="0"/>
            </a:endParaRPr>
          </a:p>
          <a:p>
            <a:pPr algn="ctr"/>
            <a:r>
              <a:rPr lang="es-ES" sz="1400" b="1" dirty="0" smtClean="0">
                <a:solidFill>
                  <a:schemeClr val="tx1"/>
                </a:solidFill>
                <a:latin typeface="Arial Rounded MT Bold" pitchFamily="34" charset="0"/>
              </a:rPr>
              <a:t>SHITSUKOKU</a:t>
            </a:r>
          </a:p>
        </p:txBody>
      </p:sp>
      <p:sp>
        <p:nvSpPr>
          <p:cNvPr id="14" name="13 Rectángulo redondeado"/>
          <p:cNvSpPr/>
          <p:nvPr/>
        </p:nvSpPr>
        <p:spPr>
          <a:xfrm>
            <a:off x="5868144" y="2852936"/>
            <a:ext cx="2987824" cy="2232248"/>
          </a:xfrm>
          <a:prstGeom prst="roundRect">
            <a:avLst/>
          </a:prstGeom>
          <a:solidFill>
            <a:srgbClr val="00B0F0"/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b="1" dirty="0" smtClean="0">
                <a:solidFill>
                  <a:schemeClr val="tx1"/>
                </a:solidFill>
                <a:latin typeface="Bodoni MT Black" pitchFamily="18" charset="0"/>
                <a:cs typeface="Aharoni" pitchFamily="2" charset="-79"/>
              </a:rPr>
              <a:t>CUIDAR SALUD  Y MENTE</a:t>
            </a:r>
          </a:p>
          <a:p>
            <a:pPr algn="ctr"/>
            <a:endParaRPr lang="es-ES" sz="1100" b="1" dirty="0" smtClean="0">
              <a:solidFill>
                <a:schemeClr val="tx1"/>
              </a:solidFill>
              <a:latin typeface="Bodoni MT Black" pitchFamily="18" charset="0"/>
              <a:cs typeface="Aharoni" pitchFamily="2" charset="-79"/>
            </a:endParaRPr>
          </a:p>
          <a:p>
            <a:pPr algn="ctr"/>
            <a:endParaRPr lang="es-ES" sz="1100" b="1" dirty="0" smtClean="0">
              <a:solidFill>
                <a:schemeClr val="tx1"/>
              </a:solidFill>
              <a:latin typeface="Bodoni MT Black" pitchFamily="18" charset="0"/>
              <a:cs typeface="Aharoni" pitchFamily="2" charset="-79"/>
            </a:endParaRPr>
          </a:p>
          <a:p>
            <a:pPr algn="ctr"/>
            <a:r>
              <a:rPr lang="es-ES" sz="1100" b="1" dirty="0" smtClean="0">
                <a:solidFill>
                  <a:schemeClr val="tx1"/>
                </a:solidFill>
                <a:latin typeface="Bodoni MT Black" pitchFamily="18" charset="0"/>
                <a:cs typeface="Aharoni" pitchFamily="2" charset="-79"/>
              </a:rPr>
              <a:t>COMPORTAMIENTO DE FIAR</a:t>
            </a:r>
          </a:p>
          <a:p>
            <a:pPr algn="ctr"/>
            <a:endParaRPr lang="es-ES" sz="1100" b="1" dirty="0" smtClean="0">
              <a:solidFill>
                <a:schemeClr val="tx1"/>
              </a:solidFill>
              <a:latin typeface="Bodoni MT Black" pitchFamily="18" charset="0"/>
              <a:cs typeface="Aharoni" pitchFamily="2" charset="-79"/>
            </a:endParaRPr>
          </a:p>
          <a:p>
            <a:pPr algn="ctr"/>
            <a:endParaRPr lang="es-ES" sz="1100" b="1" dirty="0" smtClean="0">
              <a:solidFill>
                <a:schemeClr val="tx1"/>
              </a:solidFill>
              <a:latin typeface="Bodoni MT Black" pitchFamily="18" charset="0"/>
              <a:cs typeface="Aharoni" pitchFamily="2" charset="-79"/>
            </a:endParaRPr>
          </a:p>
          <a:p>
            <a:pPr algn="ctr"/>
            <a:r>
              <a:rPr lang="es-ES" sz="1100" b="1" dirty="0" smtClean="0">
                <a:solidFill>
                  <a:schemeClr val="tx1"/>
                </a:solidFill>
                <a:latin typeface="Bodoni MT Black" pitchFamily="18" charset="0"/>
                <a:cs typeface="Aharoni" pitchFamily="2" charset="-79"/>
              </a:rPr>
              <a:t>FIJAR LOS BUENOS HÁBITOS</a:t>
            </a:r>
          </a:p>
          <a:p>
            <a:pPr algn="ctr"/>
            <a:endParaRPr lang="es-ES" sz="1100" b="1" dirty="0" smtClean="0">
              <a:solidFill>
                <a:schemeClr val="tx1"/>
              </a:solidFill>
              <a:latin typeface="Bodoni MT Black" pitchFamily="18" charset="0"/>
              <a:cs typeface="Aharoni" pitchFamily="2" charset="-79"/>
            </a:endParaRPr>
          </a:p>
          <a:p>
            <a:pPr algn="ctr"/>
            <a:endParaRPr lang="es-ES" sz="1100" b="1" dirty="0" smtClean="0">
              <a:solidFill>
                <a:schemeClr val="tx1"/>
              </a:solidFill>
              <a:latin typeface="Bodoni MT Black" pitchFamily="18" charset="0"/>
              <a:cs typeface="Aharoni" pitchFamily="2" charset="-79"/>
            </a:endParaRPr>
          </a:p>
          <a:p>
            <a:pPr algn="ctr"/>
            <a:r>
              <a:rPr lang="es-ES" sz="1100" b="1" dirty="0" smtClean="0">
                <a:solidFill>
                  <a:schemeClr val="tx1"/>
                </a:solidFill>
                <a:latin typeface="Bodoni MT Black" pitchFamily="18" charset="0"/>
                <a:cs typeface="Aharoni" pitchFamily="2" charset="-79"/>
              </a:rPr>
              <a:t>FINALIZAR  LAS TAREAS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2339752" y="5445224"/>
            <a:ext cx="1728192" cy="1008112"/>
          </a:xfrm>
          <a:prstGeom prst="rect">
            <a:avLst/>
          </a:prstGeom>
          <a:solidFill>
            <a:schemeClr val="accent5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solidFill>
                  <a:schemeClr val="tx1"/>
                </a:solidFill>
                <a:latin typeface="Arial Rounded MT Bold" pitchFamily="34" charset="0"/>
              </a:rPr>
              <a:t>COORDINACIÓN</a:t>
            </a:r>
          </a:p>
          <a:p>
            <a:pPr algn="ctr"/>
            <a:endParaRPr lang="es-ES" sz="1400" b="1" dirty="0" smtClean="0">
              <a:solidFill>
                <a:schemeClr val="tx1"/>
              </a:solidFill>
              <a:latin typeface="Arial Rounded MT Bold" pitchFamily="34" charset="0"/>
            </a:endParaRPr>
          </a:p>
          <a:p>
            <a:pPr algn="ctr"/>
            <a:r>
              <a:rPr lang="es-ES" sz="1400" b="1" dirty="0" smtClean="0">
                <a:solidFill>
                  <a:schemeClr val="tx1"/>
                </a:solidFill>
                <a:latin typeface="Arial Rounded MT Bold" pitchFamily="34" charset="0"/>
              </a:rPr>
              <a:t>SINCRONIZAR</a:t>
            </a:r>
          </a:p>
        </p:txBody>
      </p:sp>
      <p:sp>
        <p:nvSpPr>
          <p:cNvPr id="16" name="15 Rectángulo"/>
          <p:cNvSpPr/>
          <p:nvPr/>
        </p:nvSpPr>
        <p:spPr>
          <a:xfrm>
            <a:off x="4139952" y="5445224"/>
            <a:ext cx="1728192" cy="1008112"/>
          </a:xfrm>
          <a:prstGeom prst="rect">
            <a:avLst/>
          </a:prstGeom>
          <a:solidFill>
            <a:schemeClr val="accent5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solidFill>
                  <a:schemeClr val="tx1"/>
                </a:solidFill>
                <a:latin typeface="Arial Rounded MT Bold" pitchFamily="34" charset="0"/>
              </a:rPr>
              <a:t>SEISHOO</a:t>
            </a:r>
          </a:p>
          <a:p>
            <a:pPr algn="ctr"/>
            <a:endParaRPr lang="es-ES" sz="1400" b="1" dirty="0" smtClean="0">
              <a:solidFill>
                <a:schemeClr val="tx1"/>
              </a:solidFill>
              <a:latin typeface="Arial Rounded MT Bold" pitchFamily="34" charset="0"/>
            </a:endParaRPr>
          </a:p>
          <a:p>
            <a:pPr algn="ctr"/>
            <a:r>
              <a:rPr lang="es-ES" sz="1400" b="1" dirty="0" smtClean="0">
                <a:solidFill>
                  <a:schemeClr val="tx1"/>
                </a:solidFill>
                <a:latin typeface="Arial Rounded MT Bold" pitchFamily="34" charset="0"/>
              </a:rPr>
              <a:t>SEIDO</a:t>
            </a:r>
          </a:p>
        </p:txBody>
      </p:sp>
      <p:sp>
        <p:nvSpPr>
          <p:cNvPr id="17" name="16 Rectángulo redondeado"/>
          <p:cNvSpPr/>
          <p:nvPr/>
        </p:nvSpPr>
        <p:spPr>
          <a:xfrm>
            <a:off x="5940152" y="5445224"/>
            <a:ext cx="2987824" cy="1008112"/>
          </a:xfrm>
          <a:prstGeom prst="roundRect">
            <a:avLst/>
          </a:prstGeom>
          <a:solidFill>
            <a:schemeClr val="accent5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b="1" dirty="0" smtClean="0">
                <a:solidFill>
                  <a:schemeClr val="tx1"/>
                </a:solidFill>
                <a:latin typeface="Bodoni MT Black" pitchFamily="18" charset="0"/>
                <a:cs typeface="Aharoni" pitchFamily="2" charset="-79"/>
              </a:rPr>
              <a:t>TRABAJAR EN EQUIPO</a:t>
            </a:r>
          </a:p>
          <a:p>
            <a:pPr algn="ctr"/>
            <a:endParaRPr lang="es-ES" sz="1100" b="1" dirty="0" smtClean="0">
              <a:solidFill>
                <a:schemeClr val="tx1"/>
              </a:solidFill>
              <a:latin typeface="Bodoni MT Black" pitchFamily="18" charset="0"/>
              <a:cs typeface="Aharoni" pitchFamily="2" charset="-79"/>
            </a:endParaRPr>
          </a:p>
          <a:p>
            <a:pPr algn="ctr"/>
            <a:r>
              <a:rPr lang="es-ES" sz="1100" b="1" dirty="0" smtClean="0">
                <a:solidFill>
                  <a:schemeClr val="tx1"/>
                </a:solidFill>
                <a:latin typeface="Bodoni MT Black" pitchFamily="18" charset="0"/>
                <a:cs typeface="Aharoni" pitchFamily="2" charset="-79"/>
              </a:rPr>
              <a:t>NORMALIZAR LAS TAREAS</a:t>
            </a:r>
          </a:p>
        </p:txBody>
      </p:sp>
      <p:pic>
        <p:nvPicPr>
          <p:cNvPr id="18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8350" y="0"/>
            <a:ext cx="755650" cy="54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18 CuadroTexto"/>
          <p:cNvSpPr txBox="1"/>
          <p:nvPr/>
        </p:nvSpPr>
        <p:spPr>
          <a:xfrm>
            <a:off x="2530659" y="764704"/>
            <a:ext cx="12492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600" b="1" u="sng" dirty="0" smtClean="0">
                <a:latin typeface="Arial Black" pitchFamily="34" charset="0"/>
              </a:rPr>
              <a:t>ESPAÑOL</a:t>
            </a:r>
            <a:endParaRPr lang="es-ES" sz="1600" b="1" u="sng" dirty="0">
              <a:latin typeface="Arial Black" pitchFamily="34" charset="0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4277909" y="764704"/>
            <a:ext cx="12613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600" b="1" u="sng" dirty="0" smtClean="0">
                <a:latin typeface="Arial Black" pitchFamily="34" charset="0"/>
              </a:rPr>
              <a:t>JAPONÉS</a:t>
            </a:r>
            <a:endParaRPr lang="es-ES" sz="1600" b="1" u="sng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56</TotalTime>
  <Words>71</Words>
  <Application>Microsoft Office PowerPoint</Application>
  <PresentationFormat>Presentación en pantalla (4:3)</PresentationFormat>
  <Paragraphs>58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Viajes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Papa</dc:creator>
  <cp:lastModifiedBy>Papa</cp:lastModifiedBy>
  <cp:revision>10</cp:revision>
  <dcterms:created xsi:type="dcterms:W3CDTF">2014-06-06T17:40:30Z</dcterms:created>
  <dcterms:modified xsi:type="dcterms:W3CDTF">2014-06-06T18:48:42Z</dcterms:modified>
</cp:coreProperties>
</file>