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25/04/2021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cet.net/jbl/vers_castellano/paradigmas/saltos/salt_rev_ind_espa&#241;ol.htm" TargetMode="External"/><Relationship Id="rId7" Type="http://schemas.openxmlformats.org/officeDocument/2006/relationships/image" Target="../media/image1.emf"/><Relationship Id="rId2" Type="http://schemas.openxmlformats.org/officeDocument/2006/relationships/hyperlink" Target="http://www.burcet.net/jbl/vers_castellano/paradigmas/saltos/salt_rev_nuevo_estadio_espa&#241;ol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urcet.net/jbl/vers_castellano/paradigmas/saltos/salt_hominacion_espa&#241;ol.htm" TargetMode="External"/><Relationship Id="rId5" Type="http://schemas.openxmlformats.org/officeDocument/2006/relationships/hyperlink" Target="http://www.burcet.net/jbl/vers_castellano/paradigmas/saltos/salt_rev_agr_espa&#241;ol.htm" TargetMode="External"/><Relationship Id="rId4" Type="http://schemas.openxmlformats.org/officeDocument/2006/relationships/hyperlink" Target="http://www.burcet.net/jbl/vers_castellano/paradigmas/saltos/salt_rev_urb_espa&#241;o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6" y="836712"/>
          <a:ext cx="7632848" cy="5807342"/>
        </p:xfrm>
        <a:graphic>
          <a:graphicData uri="http://schemas.openxmlformats.org/drawingml/2006/table">
            <a:tbl>
              <a:tblPr/>
              <a:tblGrid>
                <a:gridCol w="1297584"/>
                <a:gridCol w="2671497"/>
                <a:gridCol w="3663767"/>
              </a:tblGrid>
              <a:tr h="1691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Antes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1950-1990</a:t>
                      </a:r>
                      <a:b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es-E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 cambio era una excepción entre dos etapas de estabilidad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 mayor parte de la población "sufre" los efectos del cambio sin poder hacer gran cosa para reducir el impacto negativo que el cambio produce en sus vidas.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Ahora</a:t>
                      </a:r>
                      <a:b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2000-2005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 cambio ya es constante, pero todavía cuesta darse cuenta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Todavía hay muchas personas que no han desarrollado habilidades efectivas para afrontar el cambio permanente. El stress que se experimenta se achaca a los "rigores" de la vida moderna, pero raramente se atribuye a la sobrecarga de cambio. 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1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Después</a:t>
                      </a:r>
                      <a:br>
                        <a:rPr lang="es-ES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s-ES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2007-2015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 cambio alcanza una intensidad sin precedente y la mayor parte de la población ya es plenamente consciente de ello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Ya hay muchas personas que invierten atención, tiempo y dinero para desarrollar habilidades y adquirir conocimiento que permitan afrontar cambios permanentes cada vez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1115616" y="18864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LA INTENSIFICACIÓN DEL CAMBIO</a:t>
            </a:r>
            <a:endParaRPr lang="es-ES" sz="2400" dirty="0">
              <a:latin typeface="Arial Black" pitchFamily="34" charset="0"/>
            </a:endParaRPr>
          </a:p>
        </p:txBody>
      </p:sp>
      <p:pic>
        <p:nvPicPr>
          <p:cNvPr id="18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6365875"/>
            <a:ext cx="684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560" y="730027"/>
          <a:ext cx="7632848" cy="5867326"/>
        </p:xfrm>
        <a:graphic>
          <a:graphicData uri="http://schemas.openxmlformats.org/drawingml/2006/table">
            <a:tbl>
              <a:tblPr/>
              <a:tblGrid>
                <a:gridCol w="2518840"/>
                <a:gridCol w="2518840"/>
                <a:gridCol w="2595168"/>
              </a:tblGrid>
              <a:tr h="743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CAMBIOS DE </a:t>
                      </a:r>
                      <a:br>
                        <a:rPr lang="es-E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s-E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CRECIMIENTO</a:t>
                      </a:r>
                      <a:endParaRPr lang="es-E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CAMBIOS DE</a:t>
                      </a:r>
                      <a:br>
                        <a:rPr lang="es-E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s-E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TRANSICIÓN</a:t>
                      </a:r>
                      <a:endParaRPr lang="es-E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CAMBIOS DE</a:t>
                      </a:r>
                      <a:br>
                        <a:rPr lang="es-E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s-ES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TRANSFORMACIÓN</a:t>
                      </a:r>
                      <a:endParaRPr lang="es-E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Los cambios de crecimiento producen lo mismo que existía antes pero a más gran escala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Los cambios de transición producen una situación nueva cuya estructura está construida sobre los mismos conceptos de la situación anterior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Los cambios de transformación producen también una nueva estructura pero esa estructura se basa en conceptos distintos.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6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 esfuerzo de asimilación es relativamente pequeño. No se requieren modificaciones importantes de la propia identidad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 asimilación requiere un esfuerzo considerable. Se requieren modificaciones relativamente importantes en la manera de ser y la forma de actuar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 asimilación más difícil y requiere mucho esfuerzo. Se requieren cambios muy importantes de la identidad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3005138" y="5426075"/>
            <a:ext cx="2505075" cy="1438275"/>
            <a:chOff x="75" y="1080"/>
            <a:chExt cx="3945" cy="2265"/>
          </a:xfrm>
        </p:grpSpPr>
        <p:sp>
          <p:nvSpPr>
            <p:cNvPr id="27658" name="Freeform 10">
              <a:hlinkClick r:id="rId2"/>
            </p:cNvPr>
            <p:cNvSpPr>
              <a:spLocks/>
            </p:cNvSpPr>
            <p:nvPr/>
          </p:nvSpPr>
          <p:spPr bwMode="auto">
            <a:xfrm>
              <a:off x="2205" y="1170"/>
              <a:ext cx="1815" cy="1710"/>
            </a:xfrm>
            <a:custGeom>
              <a:avLst/>
              <a:gdLst/>
              <a:ahLst/>
              <a:cxnLst>
                <a:cxn ang="0">
                  <a:pos x="480" y="1815"/>
                </a:cxn>
                <a:cxn ang="0">
                  <a:pos x="1815" y="1800"/>
                </a:cxn>
                <a:cxn ang="0">
                  <a:pos x="1815" y="1350"/>
                </a:cxn>
                <a:cxn ang="0">
                  <a:pos x="1065" y="1260"/>
                </a:cxn>
                <a:cxn ang="0">
                  <a:pos x="300" y="0"/>
                </a:cxn>
                <a:cxn ang="0">
                  <a:pos x="0" y="225"/>
                </a:cxn>
                <a:cxn ang="0">
                  <a:pos x="90" y="360"/>
                </a:cxn>
                <a:cxn ang="0">
                  <a:pos x="330" y="525"/>
                </a:cxn>
                <a:cxn ang="0">
                  <a:pos x="780" y="1275"/>
                </a:cxn>
                <a:cxn ang="0">
                  <a:pos x="495" y="1275"/>
                </a:cxn>
                <a:cxn ang="0">
                  <a:pos x="495" y="1710"/>
                </a:cxn>
                <a:cxn ang="0">
                  <a:pos x="480" y="1815"/>
                </a:cxn>
              </a:cxnLst>
              <a:rect l="0" t="0" r="r" b="b"/>
              <a:pathLst>
                <a:path w="1815" h="1710">
                  <a:moveTo>
                    <a:pt x="480" y="1815"/>
                  </a:moveTo>
                  <a:lnTo>
                    <a:pt x="1815" y="1800"/>
                  </a:lnTo>
                  <a:lnTo>
                    <a:pt x="1815" y="1350"/>
                  </a:lnTo>
                  <a:lnTo>
                    <a:pt x="1065" y="1260"/>
                  </a:lnTo>
                  <a:lnTo>
                    <a:pt x="300" y="0"/>
                  </a:lnTo>
                  <a:lnTo>
                    <a:pt x="0" y="225"/>
                  </a:lnTo>
                  <a:lnTo>
                    <a:pt x="90" y="360"/>
                  </a:lnTo>
                  <a:lnTo>
                    <a:pt x="330" y="525"/>
                  </a:lnTo>
                  <a:lnTo>
                    <a:pt x="780" y="1275"/>
                  </a:lnTo>
                  <a:lnTo>
                    <a:pt x="495" y="1275"/>
                  </a:lnTo>
                  <a:lnTo>
                    <a:pt x="495" y="1710"/>
                  </a:lnTo>
                  <a:lnTo>
                    <a:pt x="480" y="181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59" name="Freeform 11">
              <a:hlinkClick r:id="rId3"/>
            </p:cNvPr>
            <p:cNvSpPr>
              <a:spLocks/>
            </p:cNvSpPr>
            <p:nvPr/>
          </p:nvSpPr>
          <p:spPr bwMode="auto">
            <a:xfrm>
              <a:off x="1425" y="1620"/>
              <a:ext cx="1590" cy="1725"/>
            </a:xfrm>
            <a:custGeom>
              <a:avLst/>
              <a:gdLst/>
              <a:ahLst/>
              <a:cxnLst>
                <a:cxn ang="0">
                  <a:pos x="0" y="1455"/>
                </a:cxn>
                <a:cxn ang="0">
                  <a:pos x="270" y="1425"/>
                </a:cxn>
                <a:cxn ang="0">
                  <a:pos x="585" y="390"/>
                </a:cxn>
                <a:cxn ang="0">
                  <a:pos x="585" y="0"/>
                </a:cxn>
                <a:cxn ang="0">
                  <a:pos x="915" y="0"/>
                </a:cxn>
                <a:cxn ang="0">
                  <a:pos x="900" y="315"/>
                </a:cxn>
                <a:cxn ang="0">
                  <a:pos x="660" y="795"/>
                </a:cxn>
                <a:cxn ang="0">
                  <a:pos x="510" y="1395"/>
                </a:cxn>
                <a:cxn ang="0">
                  <a:pos x="1590" y="1410"/>
                </a:cxn>
                <a:cxn ang="0">
                  <a:pos x="1590" y="1725"/>
                </a:cxn>
                <a:cxn ang="0">
                  <a:pos x="15" y="1725"/>
                </a:cxn>
                <a:cxn ang="0">
                  <a:pos x="0" y="1455"/>
                </a:cxn>
              </a:cxnLst>
              <a:rect l="0" t="0" r="r" b="b"/>
              <a:pathLst>
                <a:path w="1590" h="1725">
                  <a:moveTo>
                    <a:pt x="0" y="1455"/>
                  </a:moveTo>
                  <a:lnTo>
                    <a:pt x="270" y="1425"/>
                  </a:lnTo>
                  <a:lnTo>
                    <a:pt x="585" y="390"/>
                  </a:lnTo>
                  <a:lnTo>
                    <a:pt x="585" y="0"/>
                  </a:lnTo>
                  <a:lnTo>
                    <a:pt x="915" y="0"/>
                  </a:lnTo>
                  <a:lnTo>
                    <a:pt x="900" y="315"/>
                  </a:lnTo>
                  <a:lnTo>
                    <a:pt x="660" y="795"/>
                  </a:lnTo>
                  <a:lnTo>
                    <a:pt x="510" y="1395"/>
                  </a:lnTo>
                  <a:lnTo>
                    <a:pt x="1590" y="1410"/>
                  </a:lnTo>
                  <a:lnTo>
                    <a:pt x="1590" y="1725"/>
                  </a:lnTo>
                  <a:lnTo>
                    <a:pt x="15" y="1725"/>
                  </a:lnTo>
                  <a:lnTo>
                    <a:pt x="0" y="145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60" name="Freeform 12">
              <a:hlinkClick r:id="rId4"/>
            </p:cNvPr>
            <p:cNvSpPr>
              <a:spLocks/>
            </p:cNvSpPr>
            <p:nvPr/>
          </p:nvSpPr>
          <p:spPr bwMode="auto">
            <a:xfrm>
              <a:off x="1095" y="1080"/>
              <a:ext cx="975" cy="1110"/>
            </a:xfrm>
            <a:custGeom>
              <a:avLst/>
              <a:gdLst/>
              <a:ahLst/>
              <a:cxnLst>
                <a:cxn ang="0">
                  <a:pos x="360" y="1110"/>
                </a:cxn>
                <a:cxn ang="0">
                  <a:pos x="690" y="1110"/>
                </a:cxn>
                <a:cxn ang="0">
                  <a:pos x="690" y="555"/>
                </a:cxn>
                <a:cxn ang="0">
                  <a:pos x="975" y="135"/>
                </a:cxn>
                <a:cxn ang="0">
                  <a:pos x="975" y="0"/>
                </a:cxn>
                <a:cxn ang="0">
                  <a:pos x="0" y="0"/>
                </a:cxn>
                <a:cxn ang="0">
                  <a:pos x="0" y="210"/>
                </a:cxn>
                <a:cxn ang="0">
                  <a:pos x="360" y="615"/>
                </a:cxn>
                <a:cxn ang="0">
                  <a:pos x="360" y="1110"/>
                </a:cxn>
              </a:cxnLst>
              <a:rect l="0" t="0" r="r" b="b"/>
              <a:pathLst>
                <a:path w="975" h="1110">
                  <a:moveTo>
                    <a:pt x="360" y="1110"/>
                  </a:moveTo>
                  <a:lnTo>
                    <a:pt x="690" y="1110"/>
                  </a:lnTo>
                  <a:lnTo>
                    <a:pt x="690" y="555"/>
                  </a:lnTo>
                  <a:lnTo>
                    <a:pt x="975" y="135"/>
                  </a:lnTo>
                  <a:lnTo>
                    <a:pt x="975" y="0"/>
                  </a:lnTo>
                  <a:lnTo>
                    <a:pt x="0" y="0"/>
                  </a:lnTo>
                  <a:lnTo>
                    <a:pt x="0" y="210"/>
                  </a:lnTo>
                  <a:lnTo>
                    <a:pt x="360" y="615"/>
                  </a:lnTo>
                  <a:lnTo>
                    <a:pt x="360" y="111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61" name="Freeform 13">
              <a:hlinkClick r:id="rId5"/>
            </p:cNvPr>
            <p:cNvSpPr>
              <a:spLocks/>
            </p:cNvSpPr>
            <p:nvPr/>
          </p:nvSpPr>
          <p:spPr bwMode="auto">
            <a:xfrm>
              <a:off x="825" y="1845"/>
              <a:ext cx="960" cy="1155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540" y="15"/>
                </a:cxn>
                <a:cxn ang="0">
                  <a:pos x="540" y="630"/>
                </a:cxn>
                <a:cxn ang="0">
                  <a:pos x="960" y="660"/>
                </a:cxn>
                <a:cxn ang="0">
                  <a:pos x="780" y="1140"/>
                </a:cxn>
                <a:cxn ang="0">
                  <a:pos x="255" y="1155"/>
                </a:cxn>
                <a:cxn ang="0">
                  <a:pos x="255" y="945"/>
                </a:cxn>
                <a:cxn ang="0">
                  <a:pos x="0" y="840"/>
                </a:cxn>
                <a:cxn ang="0">
                  <a:pos x="285" y="0"/>
                </a:cxn>
              </a:cxnLst>
              <a:rect l="0" t="0" r="r" b="b"/>
              <a:pathLst>
                <a:path w="960" h="1155">
                  <a:moveTo>
                    <a:pt x="285" y="0"/>
                  </a:moveTo>
                  <a:lnTo>
                    <a:pt x="540" y="15"/>
                  </a:lnTo>
                  <a:lnTo>
                    <a:pt x="540" y="630"/>
                  </a:lnTo>
                  <a:lnTo>
                    <a:pt x="960" y="660"/>
                  </a:lnTo>
                  <a:lnTo>
                    <a:pt x="780" y="1140"/>
                  </a:lnTo>
                  <a:lnTo>
                    <a:pt x="255" y="1155"/>
                  </a:lnTo>
                  <a:lnTo>
                    <a:pt x="255" y="945"/>
                  </a:lnTo>
                  <a:lnTo>
                    <a:pt x="0" y="840"/>
                  </a:lnTo>
                  <a:lnTo>
                    <a:pt x="285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62" name="Freeform 14">
              <a:hlinkClick r:id="rId6"/>
            </p:cNvPr>
            <p:cNvSpPr>
              <a:spLocks/>
            </p:cNvSpPr>
            <p:nvPr/>
          </p:nvSpPr>
          <p:spPr bwMode="auto">
            <a:xfrm>
              <a:off x="75" y="2010"/>
              <a:ext cx="900" cy="1275"/>
            </a:xfrm>
            <a:custGeom>
              <a:avLst/>
              <a:gdLst/>
              <a:ahLst/>
              <a:cxnLst>
                <a:cxn ang="0">
                  <a:pos x="480" y="15"/>
                </a:cxn>
                <a:cxn ang="0">
                  <a:pos x="855" y="0"/>
                </a:cxn>
                <a:cxn ang="0">
                  <a:pos x="585" y="735"/>
                </a:cxn>
                <a:cxn ang="0">
                  <a:pos x="900" y="855"/>
                </a:cxn>
                <a:cxn ang="0">
                  <a:pos x="825" y="1275"/>
                </a:cxn>
                <a:cxn ang="0">
                  <a:pos x="15" y="1245"/>
                </a:cxn>
                <a:cxn ang="0">
                  <a:pos x="0" y="810"/>
                </a:cxn>
                <a:cxn ang="0">
                  <a:pos x="480" y="15"/>
                </a:cxn>
              </a:cxnLst>
              <a:rect l="0" t="0" r="r" b="b"/>
              <a:pathLst>
                <a:path w="900" h="1275">
                  <a:moveTo>
                    <a:pt x="480" y="15"/>
                  </a:moveTo>
                  <a:lnTo>
                    <a:pt x="855" y="0"/>
                  </a:lnTo>
                  <a:lnTo>
                    <a:pt x="585" y="735"/>
                  </a:lnTo>
                  <a:lnTo>
                    <a:pt x="900" y="855"/>
                  </a:lnTo>
                  <a:lnTo>
                    <a:pt x="825" y="1275"/>
                  </a:lnTo>
                  <a:lnTo>
                    <a:pt x="15" y="1245"/>
                  </a:lnTo>
                  <a:lnTo>
                    <a:pt x="0" y="810"/>
                  </a:lnTo>
                  <a:lnTo>
                    <a:pt x="480" y="1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3005138" y="5426075"/>
            <a:ext cx="2505075" cy="1438275"/>
            <a:chOff x="75" y="1080"/>
            <a:chExt cx="3945" cy="2265"/>
          </a:xfrm>
        </p:grpSpPr>
        <p:sp>
          <p:nvSpPr>
            <p:cNvPr id="27664" name="Freeform 16">
              <a:hlinkClick r:id="rId2"/>
            </p:cNvPr>
            <p:cNvSpPr>
              <a:spLocks/>
            </p:cNvSpPr>
            <p:nvPr/>
          </p:nvSpPr>
          <p:spPr bwMode="auto">
            <a:xfrm>
              <a:off x="2205" y="1170"/>
              <a:ext cx="1815" cy="1710"/>
            </a:xfrm>
            <a:custGeom>
              <a:avLst/>
              <a:gdLst/>
              <a:ahLst/>
              <a:cxnLst>
                <a:cxn ang="0">
                  <a:pos x="480" y="1815"/>
                </a:cxn>
                <a:cxn ang="0">
                  <a:pos x="1815" y="1800"/>
                </a:cxn>
                <a:cxn ang="0">
                  <a:pos x="1815" y="1350"/>
                </a:cxn>
                <a:cxn ang="0">
                  <a:pos x="1065" y="1260"/>
                </a:cxn>
                <a:cxn ang="0">
                  <a:pos x="300" y="0"/>
                </a:cxn>
                <a:cxn ang="0">
                  <a:pos x="0" y="225"/>
                </a:cxn>
                <a:cxn ang="0">
                  <a:pos x="90" y="360"/>
                </a:cxn>
                <a:cxn ang="0">
                  <a:pos x="330" y="525"/>
                </a:cxn>
                <a:cxn ang="0">
                  <a:pos x="780" y="1275"/>
                </a:cxn>
                <a:cxn ang="0">
                  <a:pos x="495" y="1275"/>
                </a:cxn>
                <a:cxn ang="0">
                  <a:pos x="495" y="1710"/>
                </a:cxn>
                <a:cxn ang="0">
                  <a:pos x="480" y="1815"/>
                </a:cxn>
              </a:cxnLst>
              <a:rect l="0" t="0" r="r" b="b"/>
              <a:pathLst>
                <a:path w="1815" h="1710">
                  <a:moveTo>
                    <a:pt x="480" y="1815"/>
                  </a:moveTo>
                  <a:lnTo>
                    <a:pt x="1815" y="1800"/>
                  </a:lnTo>
                  <a:lnTo>
                    <a:pt x="1815" y="1350"/>
                  </a:lnTo>
                  <a:lnTo>
                    <a:pt x="1065" y="1260"/>
                  </a:lnTo>
                  <a:lnTo>
                    <a:pt x="300" y="0"/>
                  </a:lnTo>
                  <a:lnTo>
                    <a:pt x="0" y="225"/>
                  </a:lnTo>
                  <a:lnTo>
                    <a:pt x="90" y="360"/>
                  </a:lnTo>
                  <a:lnTo>
                    <a:pt x="330" y="525"/>
                  </a:lnTo>
                  <a:lnTo>
                    <a:pt x="780" y="1275"/>
                  </a:lnTo>
                  <a:lnTo>
                    <a:pt x="495" y="1275"/>
                  </a:lnTo>
                  <a:lnTo>
                    <a:pt x="495" y="1710"/>
                  </a:lnTo>
                  <a:lnTo>
                    <a:pt x="480" y="181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65" name="Freeform 17">
              <a:hlinkClick r:id="rId3"/>
            </p:cNvPr>
            <p:cNvSpPr>
              <a:spLocks/>
            </p:cNvSpPr>
            <p:nvPr/>
          </p:nvSpPr>
          <p:spPr bwMode="auto">
            <a:xfrm>
              <a:off x="1425" y="1620"/>
              <a:ext cx="1590" cy="1725"/>
            </a:xfrm>
            <a:custGeom>
              <a:avLst/>
              <a:gdLst/>
              <a:ahLst/>
              <a:cxnLst>
                <a:cxn ang="0">
                  <a:pos x="0" y="1455"/>
                </a:cxn>
                <a:cxn ang="0">
                  <a:pos x="270" y="1425"/>
                </a:cxn>
                <a:cxn ang="0">
                  <a:pos x="585" y="390"/>
                </a:cxn>
                <a:cxn ang="0">
                  <a:pos x="585" y="0"/>
                </a:cxn>
                <a:cxn ang="0">
                  <a:pos x="915" y="0"/>
                </a:cxn>
                <a:cxn ang="0">
                  <a:pos x="900" y="315"/>
                </a:cxn>
                <a:cxn ang="0">
                  <a:pos x="660" y="795"/>
                </a:cxn>
                <a:cxn ang="0">
                  <a:pos x="510" y="1395"/>
                </a:cxn>
                <a:cxn ang="0">
                  <a:pos x="1590" y="1410"/>
                </a:cxn>
                <a:cxn ang="0">
                  <a:pos x="1590" y="1725"/>
                </a:cxn>
                <a:cxn ang="0">
                  <a:pos x="15" y="1725"/>
                </a:cxn>
                <a:cxn ang="0">
                  <a:pos x="0" y="1455"/>
                </a:cxn>
              </a:cxnLst>
              <a:rect l="0" t="0" r="r" b="b"/>
              <a:pathLst>
                <a:path w="1590" h="1725">
                  <a:moveTo>
                    <a:pt x="0" y="1455"/>
                  </a:moveTo>
                  <a:lnTo>
                    <a:pt x="270" y="1425"/>
                  </a:lnTo>
                  <a:lnTo>
                    <a:pt x="585" y="390"/>
                  </a:lnTo>
                  <a:lnTo>
                    <a:pt x="585" y="0"/>
                  </a:lnTo>
                  <a:lnTo>
                    <a:pt x="915" y="0"/>
                  </a:lnTo>
                  <a:lnTo>
                    <a:pt x="900" y="315"/>
                  </a:lnTo>
                  <a:lnTo>
                    <a:pt x="660" y="795"/>
                  </a:lnTo>
                  <a:lnTo>
                    <a:pt x="510" y="1395"/>
                  </a:lnTo>
                  <a:lnTo>
                    <a:pt x="1590" y="1410"/>
                  </a:lnTo>
                  <a:lnTo>
                    <a:pt x="1590" y="1725"/>
                  </a:lnTo>
                  <a:lnTo>
                    <a:pt x="15" y="1725"/>
                  </a:lnTo>
                  <a:lnTo>
                    <a:pt x="0" y="145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66" name="Freeform 18">
              <a:hlinkClick r:id="rId4"/>
            </p:cNvPr>
            <p:cNvSpPr>
              <a:spLocks/>
            </p:cNvSpPr>
            <p:nvPr/>
          </p:nvSpPr>
          <p:spPr bwMode="auto">
            <a:xfrm>
              <a:off x="1095" y="1080"/>
              <a:ext cx="975" cy="1110"/>
            </a:xfrm>
            <a:custGeom>
              <a:avLst/>
              <a:gdLst/>
              <a:ahLst/>
              <a:cxnLst>
                <a:cxn ang="0">
                  <a:pos x="360" y="1110"/>
                </a:cxn>
                <a:cxn ang="0">
                  <a:pos x="690" y="1110"/>
                </a:cxn>
                <a:cxn ang="0">
                  <a:pos x="690" y="555"/>
                </a:cxn>
                <a:cxn ang="0">
                  <a:pos x="975" y="135"/>
                </a:cxn>
                <a:cxn ang="0">
                  <a:pos x="975" y="0"/>
                </a:cxn>
                <a:cxn ang="0">
                  <a:pos x="0" y="0"/>
                </a:cxn>
                <a:cxn ang="0">
                  <a:pos x="0" y="210"/>
                </a:cxn>
                <a:cxn ang="0">
                  <a:pos x="360" y="615"/>
                </a:cxn>
                <a:cxn ang="0">
                  <a:pos x="360" y="1110"/>
                </a:cxn>
              </a:cxnLst>
              <a:rect l="0" t="0" r="r" b="b"/>
              <a:pathLst>
                <a:path w="975" h="1110">
                  <a:moveTo>
                    <a:pt x="360" y="1110"/>
                  </a:moveTo>
                  <a:lnTo>
                    <a:pt x="690" y="1110"/>
                  </a:lnTo>
                  <a:lnTo>
                    <a:pt x="690" y="555"/>
                  </a:lnTo>
                  <a:lnTo>
                    <a:pt x="975" y="135"/>
                  </a:lnTo>
                  <a:lnTo>
                    <a:pt x="975" y="0"/>
                  </a:lnTo>
                  <a:lnTo>
                    <a:pt x="0" y="0"/>
                  </a:lnTo>
                  <a:lnTo>
                    <a:pt x="0" y="210"/>
                  </a:lnTo>
                  <a:lnTo>
                    <a:pt x="360" y="615"/>
                  </a:lnTo>
                  <a:lnTo>
                    <a:pt x="360" y="111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67" name="Freeform 19">
              <a:hlinkClick r:id="rId5"/>
            </p:cNvPr>
            <p:cNvSpPr>
              <a:spLocks/>
            </p:cNvSpPr>
            <p:nvPr/>
          </p:nvSpPr>
          <p:spPr bwMode="auto">
            <a:xfrm>
              <a:off x="825" y="1845"/>
              <a:ext cx="960" cy="1155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540" y="15"/>
                </a:cxn>
                <a:cxn ang="0">
                  <a:pos x="540" y="630"/>
                </a:cxn>
                <a:cxn ang="0">
                  <a:pos x="960" y="660"/>
                </a:cxn>
                <a:cxn ang="0">
                  <a:pos x="780" y="1140"/>
                </a:cxn>
                <a:cxn ang="0">
                  <a:pos x="255" y="1155"/>
                </a:cxn>
                <a:cxn ang="0">
                  <a:pos x="255" y="945"/>
                </a:cxn>
                <a:cxn ang="0">
                  <a:pos x="0" y="840"/>
                </a:cxn>
                <a:cxn ang="0">
                  <a:pos x="285" y="0"/>
                </a:cxn>
              </a:cxnLst>
              <a:rect l="0" t="0" r="r" b="b"/>
              <a:pathLst>
                <a:path w="960" h="1155">
                  <a:moveTo>
                    <a:pt x="285" y="0"/>
                  </a:moveTo>
                  <a:lnTo>
                    <a:pt x="540" y="15"/>
                  </a:lnTo>
                  <a:lnTo>
                    <a:pt x="540" y="630"/>
                  </a:lnTo>
                  <a:lnTo>
                    <a:pt x="960" y="660"/>
                  </a:lnTo>
                  <a:lnTo>
                    <a:pt x="780" y="1140"/>
                  </a:lnTo>
                  <a:lnTo>
                    <a:pt x="255" y="1155"/>
                  </a:lnTo>
                  <a:lnTo>
                    <a:pt x="255" y="945"/>
                  </a:lnTo>
                  <a:lnTo>
                    <a:pt x="0" y="840"/>
                  </a:lnTo>
                  <a:lnTo>
                    <a:pt x="285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668" name="Freeform 20">
              <a:hlinkClick r:id="rId6"/>
            </p:cNvPr>
            <p:cNvSpPr>
              <a:spLocks/>
            </p:cNvSpPr>
            <p:nvPr/>
          </p:nvSpPr>
          <p:spPr bwMode="auto">
            <a:xfrm>
              <a:off x="75" y="2010"/>
              <a:ext cx="900" cy="1275"/>
            </a:xfrm>
            <a:custGeom>
              <a:avLst/>
              <a:gdLst/>
              <a:ahLst/>
              <a:cxnLst>
                <a:cxn ang="0">
                  <a:pos x="480" y="15"/>
                </a:cxn>
                <a:cxn ang="0">
                  <a:pos x="855" y="0"/>
                </a:cxn>
                <a:cxn ang="0">
                  <a:pos x="585" y="735"/>
                </a:cxn>
                <a:cxn ang="0">
                  <a:pos x="900" y="855"/>
                </a:cxn>
                <a:cxn ang="0">
                  <a:pos x="825" y="1275"/>
                </a:cxn>
                <a:cxn ang="0">
                  <a:pos x="15" y="1245"/>
                </a:cxn>
                <a:cxn ang="0">
                  <a:pos x="0" y="810"/>
                </a:cxn>
                <a:cxn ang="0">
                  <a:pos x="480" y="15"/>
                </a:cxn>
              </a:cxnLst>
              <a:rect l="0" t="0" r="r" b="b"/>
              <a:pathLst>
                <a:path w="900" h="1275">
                  <a:moveTo>
                    <a:pt x="480" y="15"/>
                  </a:moveTo>
                  <a:lnTo>
                    <a:pt x="855" y="0"/>
                  </a:lnTo>
                  <a:lnTo>
                    <a:pt x="585" y="735"/>
                  </a:lnTo>
                  <a:lnTo>
                    <a:pt x="900" y="855"/>
                  </a:lnTo>
                  <a:lnTo>
                    <a:pt x="825" y="1275"/>
                  </a:lnTo>
                  <a:lnTo>
                    <a:pt x="15" y="1245"/>
                  </a:lnTo>
                  <a:lnTo>
                    <a:pt x="0" y="810"/>
                  </a:lnTo>
                  <a:lnTo>
                    <a:pt x="480" y="1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32" name="31 CuadroTexto"/>
          <p:cNvSpPr txBox="1"/>
          <p:nvPr/>
        </p:nvSpPr>
        <p:spPr>
          <a:xfrm>
            <a:off x="1115616" y="18864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 Black" pitchFamily="34" charset="0"/>
              </a:rPr>
              <a:t>LOS TIPOS  DE CAMBIO</a:t>
            </a:r>
            <a:endParaRPr lang="es-ES" sz="2400" dirty="0">
              <a:latin typeface="Arial Black" pitchFamily="34" charset="0"/>
            </a:endParaRPr>
          </a:p>
        </p:txBody>
      </p:sp>
      <p:pic>
        <p:nvPicPr>
          <p:cNvPr id="33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59788" y="6365875"/>
            <a:ext cx="684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266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Técnico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7</cp:revision>
  <dcterms:created xsi:type="dcterms:W3CDTF">2021-04-23T17:01:46Z</dcterms:created>
  <dcterms:modified xsi:type="dcterms:W3CDTF">2021-04-25T15:44:58Z</dcterms:modified>
</cp:coreProperties>
</file>