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41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6786-976B-4300-A257-E5097E7B3F2E}" type="datetimeFigureOut">
              <a:rPr lang="es-ES" smtClean="0"/>
              <a:t>27/04/2017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BE213-D548-409B-B4AB-34D7760018A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Papel carta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764704" y="971600"/>
            <a:ext cx="2376264" cy="1067508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 dirty="0">
                <a:latin typeface="Tahoma" pitchFamily="34" charset="0"/>
              </a:rPr>
              <a:t>CONOCER LAS</a:t>
            </a:r>
          </a:p>
          <a:p>
            <a:pPr algn="ctr"/>
            <a:r>
              <a:rPr lang="es-ES_tradnl" b="1" dirty="0">
                <a:latin typeface="Tahoma" pitchFamily="34" charset="0"/>
              </a:rPr>
              <a:t>EXPECTATIVAS</a:t>
            </a:r>
          </a:p>
          <a:p>
            <a:pPr algn="ctr"/>
            <a:r>
              <a:rPr lang="es-ES_tradnl" b="1" dirty="0">
                <a:latin typeface="Tahoma" pitchFamily="34" charset="0"/>
              </a:rPr>
              <a:t>DE LOS CLIENTES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789040" y="971600"/>
            <a:ext cx="2376264" cy="1067508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 dirty="0">
                <a:latin typeface="Tahoma" pitchFamily="34" charset="0"/>
              </a:rPr>
              <a:t>CONSIDERAR UNA </a:t>
            </a:r>
          </a:p>
          <a:p>
            <a:pPr algn="ctr"/>
            <a:r>
              <a:rPr lang="es-ES_tradnl" b="1" dirty="0">
                <a:latin typeface="Tahoma" pitchFamily="34" charset="0"/>
              </a:rPr>
              <a:t>SOLIDA CULTURA</a:t>
            </a:r>
          </a:p>
          <a:p>
            <a:pPr algn="ctr"/>
            <a:r>
              <a:rPr lang="es-ES_tradnl" b="1" dirty="0">
                <a:latin typeface="Tahoma" pitchFamily="34" charset="0"/>
              </a:rPr>
              <a:t>DE SERVICIOS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836712" y="4077181"/>
            <a:ext cx="1465484" cy="2135017"/>
          </a:xfrm>
          <a:prstGeom prst="can">
            <a:avLst>
              <a:gd name="adj" fmla="val 16296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400" b="1" dirty="0">
                <a:latin typeface="Tahoma" pitchFamily="34" charset="0"/>
              </a:rPr>
              <a:t>LOGRAR UNA</a:t>
            </a:r>
          </a:p>
          <a:p>
            <a:pPr algn="ctr"/>
            <a:r>
              <a:rPr lang="es-ES_tradnl" sz="1400" b="1" dirty="0">
                <a:latin typeface="Tahoma" pitchFamily="34" charset="0"/>
              </a:rPr>
              <a:t>EFICAZ </a:t>
            </a:r>
            <a:endParaRPr lang="es-ES_tradnl" sz="1400" b="1" dirty="0" smtClean="0">
              <a:latin typeface="Tahoma" pitchFamily="34" charset="0"/>
            </a:endParaRPr>
          </a:p>
          <a:p>
            <a:pPr algn="ctr"/>
            <a:r>
              <a:rPr lang="es-ES_tradnl" sz="1400" b="1" dirty="0" smtClean="0">
                <a:latin typeface="Tahoma" pitchFamily="34" charset="0"/>
              </a:rPr>
              <a:t>GESTION</a:t>
            </a:r>
            <a:endParaRPr lang="es-ES_tradnl" sz="1400" b="1" dirty="0">
              <a:latin typeface="Tahoma" pitchFamily="34" charset="0"/>
            </a:endParaRPr>
          </a:p>
          <a:p>
            <a:pPr algn="ctr"/>
            <a:r>
              <a:rPr lang="es-ES_tradnl" sz="1400" b="1" dirty="0">
                <a:latin typeface="Tahoma" pitchFamily="34" charset="0"/>
              </a:rPr>
              <a:t>DE LOS</a:t>
            </a:r>
          </a:p>
          <a:p>
            <a:pPr algn="ctr"/>
            <a:r>
              <a:rPr lang="es-ES_tradnl" sz="1400" b="1" dirty="0">
                <a:latin typeface="Tahoma" pitchFamily="34" charset="0"/>
              </a:rPr>
              <a:t>MOMENTOS</a:t>
            </a:r>
          </a:p>
          <a:p>
            <a:pPr algn="ctr"/>
            <a:r>
              <a:rPr lang="es-ES_tradnl" sz="1400" b="1" dirty="0">
                <a:latin typeface="Tahoma" pitchFamily="34" charset="0"/>
              </a:rPr>
              <a:t>DE LA</a:t>
            </a:r>
          </a:p>
          <a:p>
            <a:pPr algn="ctr"/>
            <a:r>
              <a:rPr lang="es-ES_tradnl" sz="1400" b="1" dirty="0">
                <a:latin typeface="Tahoma" pitchFamily="34" charset="0"/>
              </a:rPr>
              <a:t>VERDAD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780928" y="4005173"/>
            <a:ext cx="1440160" cy="2135017"/>
          </a:xfrm>
          <a:prstGeom prst="can">
            <a:avLst>
              <a:gd name="adj" fmla="val 16296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1200" b="1">
              <a:latin typeface="Tahoma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653136" y="4077181"/>
            <a:ext cx="1440160" cy="2135017"/>
          </a:xfrm>
          <a:prstGeom prst="can">
            <a:avLst>
              <a:gd name="adj" fmla="val 16296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400" b="1" dirty="0">
                <a:latin typeface="Tahoma" pitchFamily="34" charset="0"/>
              </a:rPr>
              <a:t>DISEÑAR </a:t>
            </a:r>
            <a:endParaRPr lang="es-ES_tradnl" sz="1400" b="1" dirty="0" smtClean="0">
              <a:latin typeface="Tahoma" pitchFamily="34" charset="0"/>
            </a:endParaRPr>
          </a:p>
          <a:p>
            <a:pPr algn="ctr"/>
            <a:r>
              <a:rPr lang="es-ES_tradnl" sz="1400" b="1" dirty="0" smtClean="0">
                <a:latin typeface="Tahoma" pitchFamily="34" charset="0"/>
              </a:rPr>
              <a:t>LOS</a:t>
            </a:r>
            <a:endParaRPr lang="es-ES_tradnl" sz="1400" b="1" dirty="0">
              <a:latin typeface="Tahoma" pitchFamily="34" charset="0"/>
            </a:endParaRPr>
          </a:p>
          <a:p>
            <a:pPr algn="ctr"/>
            <a:r>
              <a:rPr lang="es-ES_tradnl" sz="1400" b="1" dirty="0">
                <a:latin typeface="Tahoma" pitchFamily="34" charset="0"/>
              </a:rPr>
              <a:t>PROCESOS </a:t>
            </a:r>
            <a:endParaRPr lang="es-ES_tradnl" sz="1400" b="1" dirty="0" smtClean="0">
              <a:latin typeface="Tahoma" pitchFamily="34" charset="0"/>
            </a:endParaRPr>
          </a:p>
          <a:p>
            <a:pPr algn="ctr"/>
            <a:r>
              <a:rPr lang="es-ES_tradnl" sz="1400" b="1" dirty="0" smtClean="0">
                <a:latin typeface="Tahoma" pitchFamily="34" charset="0"/>
              </a:rPr>
              <a:t>CON</a:t>
            </a:r>
            <a:endParaRPr lang="es-ES_tradnl" sz="1400" b="1" dirty="0">
              <a:latin typeface="Tahoma" pitchFamily="34" charset="0"/>
            </a:endParaRPr>
          </a:p>
          <a:p>
            <a:pPr algn="ctr"/>
            <a:r>
              <a:rPr lang="es-ES_tradnl" sz="1400" b="1" dirty="0">
                <a:latin typeface="Tahoma" pitchFamily="34" charset="0"/>
              </a:rPr>
              <a:t>UNA SOLIDA</a:t>
            </a:r>
          </a:p>
          <a:p>
            <a:pPr algn="ctr"/>
            <a:r>
              <a:rPr lang="es-ES_tradnl" sz="1400" b="1" dirty="0">
                <a:latin typeface="Tahoma" pitchFamily="34" charset="0"/>
              </a:rPr>
              <a:t>ORIENTACION</a:t>
            </a:r>
          </a:p>
          <a:p>
            <a:pPr algn="ctr"/>
            <a:r>
              <a:rPr lang="es-ES_tradnl" sz="1400" b="1" dirty="0">
                <a:latin typeface="Tahoma" pitchFamily="34" charset="0"/>
              </a:rPr>
              <a:t>AL SERVICIO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20688" y="7884368"/>
            <a:ext cx="5688632" cy="934071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 dirty="0">
                <a:latin typeface="Garamond" pitchFamily="18" charset="0"/>
              </a:rPr>
              <a:t>UN ENFOQUE DE GESTION BASADO EN LA</a:t>
            </a:r>
          </a:p>
          <a:p>
            <a:pPr algn="ctr"/>
            <a:r>
              <a:rPr lang="es-ES_tradnl" b="1" dirty="0">
                <a:latin typeface="Garamond" pitchFamily="18" charset="0"/>
              </a:rPr>
              <a:t>SATISFACCION DE LOS CLIENTES</a:t>
            </a:r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1988840" y="2411760"/>
            <a:ext cx="302433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V="1">
            <a:off x="1988840" y="2051720"/>
            <a:ext cx="0" cy="4003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V="1">
            <a:off x="5013176" y="1979712"/>
            <a:ext cx="0" cy="4003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 flipH="1">
            <a:off x="3429000" y="2411761"/>
            <a:ext cx="0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1628800" y="3707905"/>
            <a:ext cx="367240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7" name="Line 28"/>
          <p:cNvSpPr>
            <a:spLocks noChangeShapeType="1"/>
          </p:cNvSpPr>
          <p:nvPr/>
        </p:nvSpPr>
        <p:spPr bwMode="auto">
          <a:xfrm>
            <a:off x="1628800" y="3717141"/>
            <a:ext cx="0" cy="4003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3429000" y="3676866"/>
            <a:ext cx="0" cy="4003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" name="Line 30"/>
          <p:cNvSpPr>
            <a:spLocks noChangeShapeType="1"/>
          </p:cNvSpPr>
          <p:nvPr/>
        </p:nvSpPr>
        <p:spPr bwMode="auto">
          <a:xfrm>
            <a:off x="5301208" y="3717141"/>
            <a:ext cx="0" cy="4003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" name="Line 31"/>
          <p:cNvSpPr>
            <a:spLocks noChangeShapeType="1"/>
          </p:cNvSpPr>
          <p:nvPr/>
        </p:nvSpPr>
        <p:spPr bwMode="auto">
          <a:xfrm>
            <a:off x="3429000" y="6126479"/>
            <a:ext cx="0" cy="8217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>
            <a:off x="3429000" y="7308304"/>
            <a:ext cx="0" cy="5337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1700808" y="6588224"/>
            <a:ext cx="360039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420888" y="2865294"/>
            <a:ext cx="2160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600" b="1" i="1" dirty="0">
                <a:latin typeface="Bodoni Bk BT" pitchFamily="18" charset="0"/>
              </a:rPr>
              <a:t>LO QUE PERMITE :</a:t>
            </a: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1196752" y="6969750"/>
            <a:ext cx="489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600" b="1" i="1" dirty="0">
                <a:latin typeface="Bodoni Bk BT" pitchFamily="18" charset="0"/>
              </a:rPr>
              <a:t>CON LO QUE SE LOGRA ESTRUCTURAR :</a:t>
            </a:r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2712166" y="4283968"/>
            <a:ext cx="14316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latin typeface="Tahoma" pitchFamily="34" charset="0"/>
              </a:rPr>
              <a:t>GESTIONAR EL</a:t>
            </a:r>
          </a:p>
          <a:p>
            <a:pPr algn="ctr"/>
            <a:r>
              <a:rPr lang="es-ES_tradnl" sz="1400" b="1" dirty="0">
                <a:latin typeface="Tahoma" pitchFamily="34" charset="0"/>
              </a:rPr>
              <a:t>PERSONAL</a:t>
            </a:r>
          </a:p>
          <a:p>
            <a:pPr algn="ctr"/>
            <a:r>
              <a:rPr lang="es-ES_tradnl" sz="1400" b="1" dirty="0">
                <a:latin typeface="Tahoma" pitchFamily="34" charset="0"/>
              </a:rPr>
              <a:t>CON UNA FUERTE</a:t>
            </a:r>
          </a:p>
          <a:p>
            <a:pPr algn="ctr"/>
            <a:r>
              <a:rPr lang="es-ES_tradnl" sz="1400" b="1" dirty="0" smtClean="0">
                <a:latin typeface="Tahoma" pitchFamily="34" charset="0"/>
              </a:rPr>
              <a:t>ORIENTACIN</a:t>
            </a:r>
            <a:endParaRPr lang="es-ES_tradnl" sz="1400" b="1" dirty="0">
              <a:latin typeface="Tahoma" pitchFamily="34" charset="0"/>
            </a:endParaRPr>
          </a:p>
          <a:p>
            <a:pPr algn="ctr"/>
            <a:r>
              <a:rPr lang="es-ES_tradnl" sz="1400" b="1" dirty="0">
                <a:latin typeface="Tahoma" pitchFamily="34" charset="0"/>
              </a:rPr>
              <a:t>AL SERVICIO</a:t>
            </a:r>
          </a:p>
          <a:p>
            <a:pPr algn="ctr"/>
            <a:endParaRPr lang="es-ES_tradnl" sz="1400" b="1" dirty="0">
              <a:latin typeface="Tahoma" pitchFamily="34" charset="0"/>
            </a:endParaRPr>
          </a:p>
        </p:txBody>
      </p:sp>
      <p:sp>
        <p:nvSpPr>
          <p:cNvPr id="28" name="Text Box 45"/>
          <p:cNvSpPr txBox="1">
            <a:spLocks noChangeArrowheads="1"/>
          </p:cNvSpPr>
          <p:nvPr/>
        </p:nvSpPr>
        <p:spPr bwMode="auto">
          <a:xfrm>
            <a:off x="216024" y="355466"/>
            <a:ext cx="6309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LA FORMULA DEL </a:t>
            </a:r>
            <a:r>
              <a:rPr lang="es-ES_tradnl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SERVICIO EXCELENTE</a:t>
            </a:r>
            <a:endParaRPr lang="es-ES_tradnl" sz="2000" b="1" i="1" u="sng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3429000" y="3174151"/>
            <a:ext cx="0" cy="5337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1700808" y="6228184"/>
            <a:ext cx="0" cy="4003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" name="Line 28"/>
          <p:cNvSpPr>
            <a:spLocks noChangeShapeType="1"/>
          </p:cNvSpPr>
          <p:nvPr/>
        </p:nvSpPr>
        <p:spPr bwMode="auto">
          <a:xfrm>
            <a:off x="5301208" y="6228184"/>
            <a:ext cx="0" cy="4003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>
            <a:off x="3358158" y="5613186"/>
            <a:ext cx="0" cy="5337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67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</cp:revision>
  <dcterms:created xsi:type="dcterms:W3CDTF">2017-04-27T17:39:47Z</dcterms:created>
  <dcterms:modified xsi:type="dcterms:W3CDTF">2017-04-27T17:57:34Z</dcterms:modified>
</cp:coreProperties>
</file>