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0.e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8.jpeg"/><Relationship Id="rId22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9"/>
          <p:cNvGraphicFramePr>
            <a:graphicFrameLocks noChangeAspect="1"/>
          </p:cNvGraphicFramePr>
          <p:nvPr/>
        </p:nvGraphicFramePr>
        <p:xfrm>
          <a:off x="1979613" y="2855913"/>
          <a:ext cx="1146175" cy="860425"/>
        </p:xfrm>
        <a:graphic>
          <a:graphicData uri="http://schemas.openxmlformats.org/presentationml/2006/ole">
            <p:oleObj spid="_x0000_s1026" name="Galería de imágenes de Microsoft" r:id="rId3" imgW="4539600" imgH="3497040" progId="MS_ClipArt_Gallery">
              <p:embed/>
            </p:oleObj>
          </a:graphicData>
        </a:graphic>
      </p:graphicFrame>
      <p:sp>
        <p:nvSpPr>
          <p:cNvPr id="1043" name="AutoShape 21"/>
          <p:cNvSpPr>
            <a:spLocks noChangeArrowheads="1"/>
          </p:cNvSpPr>
          <p:nvPr/>
        </p:nvSpPr>
        <p:spPr bwMode="auto">
          <a:xfrm>
            <a:off x="4572000" y="457200"/>
            <a:ext cx="4495800" cy="1447800"/>
          </a:xfrm>
          <a:prstGeom prst="irregularSeal2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076825" y="696913"/>
          <a:ext cx="1277938" cy="1574800"/>
        </p:xfrm>
        <a:graphic>
          <a:graphicData uri="http://schemas.openxmlformats.org/presentationml/2006/ole">
            <p:oleObj spid="_x0000_s1027" name="Galería de imágenes de Microsoft" r:id="rId4" imgW="3466800" imgH="5631840" progId="MS_ClipArt_Gallery">
              <p:embed/>
            </p:oleObj>
          </a:graphicData>
        </a:graphic>
      </p:graphicFrame>
      <p:sp>
        <p:nvSpPr>
          <p:cNvPr id="1044" name="WordArt 2"/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8763000" cy="428625"/>
          </a:xfrm>
          <a:prstGeom prst="rect">
            <a:avLst/>
          </a:prstGeom>
        </p:spPr>
        <p:txBody>
          <a:bodyPr wrap="none" fromWordArt="1">
            <a:prstTxWarp prst="textFadeLeft">
              <a:avLst>
                <a:gd name="adj" fmla="val 33333"/>
              </a:avLst>
            </a:prstTxWarp>
          </a:bodyPr>
          <a:lstStyle/>
          <a:p>
            <a:pPr algn="dist"/>
            <a:r>
              <a:rPr lang="es-ES" sz="3200" b="1" kern="10" spc="-16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EL CAMINO HACIA LA EXCELENCIA</a:t>
            </a:r>
          </a:p>
        </p:txBody>
      </p:sp>
      <p:sp>
        <p:nvSpPr>
          <p:cNvPr id="1045" name="Line 3"/>
          <p:cNvSpPr>
            <a:spLocks noChangeShapeType="1"/>
          </p:cNvSpPr>
          <p:nvPr/>
        </p:nvSpPr>
        <p:spPr bwMode="auto">
          <a:xfrm flipV="1">
            <a:off x="762000" y="457200"/>
            <a:ext cx="0" cy="586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46" name="Line 4"/>
          <p:cNvSpPr>
            <a:spLocks noChangeShapeType="1"/>
          </p:cNvSpPr>
          <p:nvPr/>
        </p:nvSpPr>
        <p:spPr bwMode="auto">
          <a:xfrm>
            <a:off x="762000" y="6324600"/>
            <a:ext cx="807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" y="457200"/>
            <a:ext cx="4191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</a:t>
            </a:r>
          </a:p>
          <a:p>
            <a:pPr algn="ctr">
              <a:defRPr/>
            </a:pPr>
            <a:endParaRPr lang="es-ES_tradnl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endParaRPr lang="es-ES_tradnl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endParaRPr lang="es-ES_tradnl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endParaRPr lang="es-ES_tradnl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</a:p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239000" y="6400800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TIEMPO</a:t>
            </a:r>
          </a:p>
        </p:txBody>
      </p:sp>
      <p:sp>
        <p:nvSpPr>
          <p:cNvPr id="1049" name="Text Box 9"/>
          <p:cNvSpPr txBox="1">
            <a:spLocks noChangeArrowheads="1"/>
          </p:cNvSpPr>
          <p:nvPr/>
        </p:nvSpPr>
        <p:spPr bwMode="auto">
          <a:xfrm>
            <a:off x="2538413" y="5284788"/>
            <a:ext cx="3546475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CONTROL DE CALIDAD EN PROCESOS</a:t>
            </a:r>
            <a:endParaRPr lang="es-ES_tradnl" sz="1600" b="1">
              <a:latin typeface="Bodoni Bk BT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03575" y="4852988"/>
            <a:ext cx="231775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1400" b="1" dirty="0">
                <a:latin typeface="Bodoni Bk BT" pitchFamily="18" charset="0"/>
              </a:rPr>
              <a:t>CALIDAD EN EL DISEÑO</a:t>
            </a:r>
            <a:endParaRPr lang="es-ES_tradnl" sz="2000" b="1" dirty="0">
              <a:latin typeface="Bodoni Bk BT" pitchFamily="18" charset="0"/>
            </a:endParaRPr>
          </a:p>
        </p:txBody>
      </p:sp>
      <p:sp>
        <p:nvSpPr>
          <p:cNvPr id="1051" name="Text Box 14"/>
          <p:cNvSpPr txBox="1">
            <a:spLocks noChangeArrowheads="1"/>
          </p:cNvSpPr>
          <p:nvPr/>
        </p:nvSpPr>
        <p:spPr bwMode="auto">
          <a:xfrm>
            <a:off x="3851275" y="4419600"/>
            <a:ext cx="2073275" cy="304800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NORMATIVA ISO 9000</a:t>
            </a:r>
            <a:endParaRPr lang="es-ES_tradnl" sz="1600" b="1">
              <a:latin typeface="Bodoni Bk BT" pitchFamily="18" charset="0"/>
            </a:endParaRPr>
          </a:p>
        </p:txBody>
      </p:sp>
      <p:sp>
        <p:nvSpPr>
          <p:cNvPr id="1052" name="Text Box 15"/>
          <p:cNvSpPr txBox="1">
            <a:spLocks noChangeArrowheads="1"/>
          </p:cNvSpPr>
          <p:nvPr/>
        </p:nvSpPr>
        <p:spPr bwMode="auto">
          <a:xfrm>
            <a:off x="4211638" y="4060825"/>
            <a:ext cx="2162175" cy="3048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NORMATIVA ISO 14000</a:t>
            </a:r>
            <a:endParaRPr lang="es-ES_tradnl" sz="1600" b="1">
              <a:latin typeface="Bodoni Bk BT" pitchFamily="18" charset="0"/>
            </a:endParaRPr>
          </a:p>
        </p:txBody>
      </p:sp>
      <p:sp>
        <p:nvSpPr>
          <p:cNvPr id="1053" name="Text Box 16"/>
          <p:cNvSpPr txBox="1">
            <a:spLocks noChangeArrowheads="1"/>
          </p:cNvSpPr>
          <p:nvPr/>
        </p:nvSpPr>
        <p:spPr bwMode="auto">
          <a:xfrm>
            <a:off x="4427538" y="3700463"/>
            <a:ext cx="4167187" cy="3048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NORMATIVAS ESPECIALES :QS 9000 , QPM,etc.</a:t>
            </a:r>
          </a:p>
        </p:txBody>
      </p:sp>
      <p:sp>
        <p:nvSpPr>
          <p:cNvPr id="1054" name="Text Box 17"/>
          <p:cNvSpPr txBox="1">
            <a:spLocks noChangeArrowheads="1"/>
          </p:cNvSpPr>
          <p:nvPr/>
        </p:nvSpPr>
        <p:spPr bwMode="auto">
          <a:xfrm>
            <a:off x="5649913" y="2781300"/>
            <a:ext cx="2667000" cy="522288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solidFill>
                  <a:schemeClr val="bg1"/>
                </a:solidFill>
                <a:latin typeface="Bodoni Bk BT" pitchFamily="18" charset="0"/>
              </a:rPr>
              <a:t>CALIDAD EN  LA GESTION :</a:t>
            </a:r>
          </a:p>
          <a:p>
            <a:pPr algn="ctr"/>
            <a:r>
              <a:rPr lang="es-ES_tradnl" sz="1400" b="1">
                <a:solidFill>
                  <a:schemeClr val="bg1"/>
                </a:solidFill>
                <a:latin typeface="Bodoni Bk BT" pitchFamily="18" charset="0"/>
              </a:rPr>
              <a:t>E.F.Q.M. , TQM...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708400" y="2276475"/>
            <a:ext cx="4394200" cy="336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1400" b="1" dirty="0">
                <a:solidFill>
                  <a:schemeClr val="bg1"/>
                </a:solidFill>
                <a:latin typeface="Bodoni Bk BT" pitchFamily="18" charset="0"/>
              </a:rPr>
              <a:t>MEJORA CONTINUA</a:t>
            </a:r>
            <a:r>
              <a:rPr lang="es-ES_tradnl" sz="1600" b="1" dirty="0">
                <a:solidFill>
                  <a:schemeClr val="bg1"/>
                </a:solidFill>
                <a:latin typeface="Bodoni Bk BT" pitchFamily="18" charset="0"/>
              </a:rPr>
              <a:t>   </a:t>
            </a:r>
            <a:r>
              <a:rPr lang="es-ES_tradnl" sz="1400" b="1" dirty="0">
                <a:solidFill>
                  <a:schemeClr val="bg1"/>
                </a:solidFill>
                <a:latin typeface="Bodoni Bk BT" pitchFamily="18" charset="0"/>
              </a:rPr>
              <a:t>HACIA LA EXCELENCIA</a:t>
            </a:r>
            <a:endParaRPr lang="es-ES_tradnl" sz="1600" b="1" dirty="0">
              <a:solidFill>
                <a:schemeClr val="bg1"/>
              </a:solidFill>
              <a:latin typeface="Bodoni Bk BT" pitchFamily="18" charset="0"/>
            </a:endParaRPr>
          </a:p>
        </p:txBody>
      </p:sp>
      <p:graphicFrame>
        <p:nvGraphicFramePr>
          <p:cNvPr id="1028" name="Object 22"/>
          <p:cNvGraphicFramePr>
            <a:graphicFrameLocks noChangeAspect="1"/>
          </p:cNvGraphicFramePr>
          <p:nvPr/>
        </p:nvGraphicFramePr>
        <p:xfrm>
          <a:off x="3419475" y="2997200"/>
          <a:ext cx="987425" cy="990600"/>
        </p:xfrm>
        <a:graphic>
          <a:graphicData uri="http://schemas.openxmlformats.org/presentationml/2006/ole">
            <p:oleObj spid="_x0000_s1028" name="Galería de imágenes de Microsoft" r:id="rId5" imgW="3452400" imgH="3458520" progId="MS_ClipArt_Gallery">
              <p:embed/>
            </p:oleObj>
          </a:graphicData>
        </a:graphic>
      </p:graphicFrame>
      <p:graphicFrame>
        <p:nvGraphicFramePr>
          <p:cNvPr id="1029" name="Object 23"/>
          <p:cNvGraphicFramePr>
            <a:graphicFrameLocks noChangeAspect="1"/>
          </p:cNvGraphicFramePr>
          <p:nvPr/>
        </p:nvGraphicFramePr>
        <p:xfrm>
          <a:off x="6875463" y="4133850"/>
          <a:ext cx="688975" cy="808038"/>
        </p:xfrm>
        <a:graphic>
          <a:graphicData uri="http://schemas.openxmlformats.org/presentationml/2006/ole">
            <p:oleObj spid="_x0000_s1029" name="Galería de imágenes de Microsoft" r:id="rId6" imgW="3192120" imgH="3749400" progId="MS_ClipArt_Gallery">
              <p:embed/>
            </p:oleObj>
          </a:graphicData>
        </a:graphic>
      </p:graphicFrame>
      <p:graphicFrame>
        <p:nvGraphicFramePr>
          <p:cNvPr id="1030" name="Object 25"/>
          <p:cNvGraphicFramePr>
            <a:graphicFrameLocks noChangeAspect="1"/>
          </p:cNvGraphicFramePr>
          <p:nvPr/>
        </p:nvGraphicFramePr>
        <p:xfrm>
          <a:off x="8358188" y="2565400"/>
          <a:ext cx="785812" cy="1046163"/>
        </p:xfrm>
        <a:graphic>
          <a:graphicData uri="http://schemas.openxmlformats.org/presentationml/2006/ole">
            <p:oleObj spid="_x0000_s1030" name="Galería de imágenes de Microsoft" r:id="rId7" imgW="2425680" imgH="3463920" progId="MS_ClipArt_Gallery">
              <p:embed/>
            </p:oleObj>
          </a:graphicData>
        </a:graphic>
      </p:graphicFrame>
      <p:graphicFrame>
        <p:nvGraphicFramePr>
          <p:cNvPr id="1031" name="Object 26"/>
          <p:cNvGraphicFramePr>
            <a:graphicFrameLocks noChangeAspect="1"/>
          </p:cNvGraphicFramePr>
          <p:nvPr/>
        </p:nvGraphicFramePr>
        <p:xfrm>
          <a:off x="1116013" y="3933825"/>
          <a:ext cx="1066800" cy="1036638"/>
        </p:xfrm>
        <a:graphic>
          <a:graphicData uri="http://schemas.openxmlformats.org/presentationml/2006/ole">
            <p:oleObj spid="_x0000_s1031" name="Galería de imágenes de Microsoft" r:id="rId8" imgW="4046400" imgH="3352320" progId="MS_ClipArt_Gallery">
              <p:embed/>
            </p:oleObj>
          </a:graphicData>
        </a:graphic>
      </p:graphicFrame>
      <p:graphicFrame>
        <p:nvGraphicFramePr>
          <p:cNvPr id="1032" name="Object 27"/>
          <p:cNvGraphicFramePr>
            <a:graphicFrameLocks noChangeAspect="1"/>
          </p:cNvGraphicFramePr>
          <p:nvPr/>
        </p:nvGraphicFramePr>
        <p:xfrm>
          <a:off x="6084888" y="5084763"/>
          <a:ext cx="946150" cy="1016000"/>
        </p:xfrm>
        <a:graphic>
          <a:graphicData uri="http://schemas.openxmlformats.org/presentationml/2006/ole">
            <p:oleObj spid="_x0000_s1032" name="Galería de imágenes de Microsoft" r:id="rId9" imgW="3025440" imgH="3252600" progId="MS_ClipArt_Gallery">
              <p:embed/>
            </p:oleObj>
          </a:graphicData>
        </a:graphic>
      </p:graphicFrame>
      <p:graphicFrame>
        <p:nvGraphicFramePr>
          <p:cNvPr id="1033" name="Object 28"/>
          <p:cNvGraphicFramePr>
            <a:graphicFrameLocks noChangeAspect="1"/>
          </p:cNvGraphicFramePr>
          <p:nvPr/>
        </p:nvGraphicFramePr>
        <p:xfrm flipH="1">
          <a:off x="900113" y="5013325"/>
          <a:ext cx="892175" cy="933450"/>
        </p:xfrm>
        <a:graphic>
          <a:graphicData uri="http://schemas.openxmlformats.org/presentationml/2006/ole">
            <p:oleObj spid="_x0000_s1033" name="Galería de imágenes de Microsoft" r:id="rId10" imgW="3244320" imgH="3390840" progId="MS_ClipArt_Gallery">
              <p:embed/>
            </p:oleObj>
          </a:graphicData>
        </a:graphic>
      </p:graphicFrame>
      <p:graphicFrame>
        <p:nvGraphicFramePr>
          <p:cNvPr id="1034" name="Object 29"/>
          <p:cNvGraphicFramePr>
            <a:graphicFrameLocks noChangeAspect="1"/>
          </p:cNvGraphicFramePr>
          <p:nvPr/>
        </p:nvGraphicFramePr>
        <p:xfrm>
          <a:off x="8689975" y="6400800"/>
          <a:ext cx="419100" cy="430213"/>
        </p:xfrm>
        <a:graphic>
          <a:graphicData uri="http://schemas.openxmlformats.org/presentationml/2006/ole">
            <p:oleObj spid="_x0000_s1034" name="Galería de imágenes de Microsoft" r:id="rId11" imgW="3063600" imgH="3147480" progId="MS_ClipArt_Gallery">
              <p:embed/>
            </p:oleObj>
          </a:graphicData>
        </a:graphic>
      </p:graphicFrame>
      <p:graphicFrame>
        <p:nvGraphicFramePr>
          <p:cNvPr id="1035" name="Object 31"/>
          <p:cNvGraphicFramePr>
            <a:graphicFrameLocks noChangeAspect="1"/>
          </p:cNvGraphicFramePr>
          <p:nvPr/>
        </p:nvGraphicFramePr>
        <p:xfrm>
          <a:off x="8001000" y="1628775"/>
          <a:ext cx="1143000" cy="830263"/>
        </p:xfrm>
        <a:graphic>
          <a:graphicData uri="http://schemas.openxmlformats.org/presentationml/2006/ole">
            <p:oleObj spid="_x0000_s1035" name="Galería de imágenes de Microsoft" r:id="rId12" imgW="4663440" imgH="3390840" progId="MS_ClipArt_Gallery">
              <p:embed/>
            </p:oleObj>
          </a:graphicData>
        </a:graphic>
      </p:graphicFrame>
      <p:graphicFrame>
        <p:nvGraphicFramePr>
          <p:cNvPr id="1036" name="Object 32"/>
          <p:cNvGraphicFramePr>
            <a:graphicFrameLocks noChangeAspect="1"/>
          </p:cNvGraphicFramePr>
          <p:nvPr/>
        </p:nvGraphicFramePr>
        <p:xfrm>
          <a:off x="8470900" y="533400"/>
          <a:ext cx="638175" cy="990600"/>
        </p:xfrm>
        <a:graphic>
          <a:graphicData uri="http://schemas.openxmlformats.org/presentationml/2006/ole">
            <p:oleObj spid="_x0000_s1036" name="Galería de imágenes de Microsoft" r:id="rId13" imgW="1728720" imgH="3252600" progId="MS_ClipArt_Gallery">
              <p:embed/>
            </p:oleObj>
          </a:graphicData>
        </a:graphic>
      </p:graphicFrame>
      <p:sp>
        <p:nvSpPr>
          <p:cNvPr id="1056" name="AutoShape 34" descr="Madera"/>
          <p:cNvSpPr>
            <a:spLocks noChangeArrowheads="1"/>
          </p:cNvSpPr>
          <p:nvPr/>
        </p:nvSpPr>
        <p:spPr bwMode="auto">
          <a:xfrm>
            <a:off x="2438400" y="3810000"/>
            <a:ext cx="1447800" cy="609600"/>
          </a:xfrm>
          <a:prstGeom prst="rtTriangl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57" name="Text Box 36"/>
          <p:cNvSpPr txBox="1">
            <a:spLocks noChangeArrowheads="1"/>
          </p:cNvSpPr>
          <p:nvPr/>
        </p:nvSpPr>
        <p:spPr bwMode="auto">
          <a:xfrm>
            <a:off x="971550" y="3644900"/>
            <a:ext cx="141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Arial Narrow" pitchFamily="34" charset="0"/>
              </a:rPr>
              <a:t>DETERMINACION</a:t>
            </a:r>
          </a:p>
        </p:txBody>
      </p:sp>
      <p:sp>
        <p:nvSpPr>
          <p:cNvPr id="1058" name="Text Box 13"/>
          <p:cNvSpPr txBox="1">
            <a:spLocks noChangeArrowheads="1"/>
          </p:cNvSpPr>
          <p:nvPr/>
        </p:nvSpPr>
        <p:spPr bwMode="auto">
          <a:xfrm>
            <a:off x="1835150" y="5716588"/>
            <a:ext cx="2836863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INSPECCION DE MATERIALES</a:t>
            </a:r>
            <a:endParaRPr lang="es-ES_tradnl" sz="1600" b="1">
              <a:latin typeface="Bodoni Bk BT" pitchFamily="18" charset="0"/>
            </a:endParaRPr>
          </a:p>
        </p:txBody>
      </p:sp>
      <p:graphicFrame>
        <p:nvGraphicFramePr>
          <p:cNvPr id="1037" name="Object 37"/>
          <p:cNvGraphicFramePr>
            <a:graphicFrameLocks noChangeAspect="1"/>
          </p:cNvGraphicFramePr>
          <p:nvPr/>
        </p:nvGraphicFramePr>
        <p:xfrm>
          <a:off x="76200" y="2527300"/>
          <a:ext cx="538163" cy="1054100"/>
        </p:xfrm>
        <a:graphic>
          <a:graphicData uri="http://schemas.openxmlformats.org/presentationml/2006/ole">
            <p:oleObj spid="_x0000_s1037" name="Galería de imágenes de Microsoft" r:id="rId15" imgW="2309760" imgH="3176280" progId="MS_ClipArt_Gallery">
              <p:embed/>
            </p:oleObj>
          </a:graphicData>
        </a:graphic>
      </p:graphicFrame>
      <p:graphicFrame>
        <p:nvGraphicFramePr>
          <p:cNvPr id="1038" name="Object 38"/>
          <p:cNvGraphicFramePr>
            <a:graphicFrameLocks noChangeAspect="1"/>
          </p:cNvGraphicFramePr>
          <p:nvPr/>
        </p:nvGraphicFramePr>
        <p:xfrm>
          <a:off x="6610350" y="4221163"/>
          <a:ext cx="688975" cy="808037"/>
        </p:xfrm>
        <a:graphic>
          <a:graphicData uri="http://schemas.openxmlformats.org/presentationml/2006/ole">
            <p:oleObj spid="_x0000_s1038" name="Galería de imágenes de Microsoft" r:id="rId16" imgW="3192120" imgH="3749400" progId="MS_ClipArt_Gallery">
              <p:embed/>
            </p:oleObj>
          </a:graphicData>
        </a:graphic>
      </p:graphicFrame>
      <p:sp>
        <p:nvSpPr>
          <p:cNvPr id="1059" name="Text Box 39"/>
          <p:cNvSpPr txBox="1">
            <a:spLocks noChangeArrowheads="1"/>
          </p:cNvSpPr>
          <p:nvPr/>
        </p:nvSpPr>
        <p:spPr bwMode="auto">
          <a:xfrm>
            <a:off x="7524750" y="4419600"/>
            <a:ext cx="1274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Arial Narrow" pitchFamily="34" charset="0"/>
              </a:rPr>
              <a:t>CERTIFICADOS</a:t>
            </a:r>
          </a:p>
        </p:txBody>
      </p:sp>
      <p:sp>
        <p:nvSpPr>
          <p:cNvPr id="1060" name="Text Box 42"/>
          <p:cNvSpPr txBox="1">
            <a:spLocks noChangeArrowheads="1"/>
          </p:cNvSpPr>
          <p:nvPr/>
        </p:nvSpPr>
        <p:spPr bwMode="auto">
          <a:xfrm>
            <a:off x="2495550" y="40592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800" b="1">
                <a:solidFill>
                  <a:schemeClr val="bg1"/>
                </a:solidFill>
                <a:latin typeface="Arial Black" pitchFamily="34" charset="0"/>
              </a:rPr>
              <a:t>ISO</a:t>
            </a:r>
          </a:p>
        </p:txBody>
      </p:sp>
      <p:graphicFrame>
        <p:nvGraphicFramePr>
          <p:cNvPr id="1039" name="Object 43"/>
          <p:cNvGraphicFramePr>
            <a:graphicFrameLocks noChangeAspect="1"/>
          </p:cNvGraphicFramePr>
          <p:nvPr/>
        </p:nvGraphicFramePr>
        <p:xfrm>
          <a:off x="838200" y="457200"/>
          <a:ext cx="2743200" cy="2487613"/>
        </p:xfrm>
        <a:graphic>
          <a:graphicData uri="http://schemas.openxmlformats.org/presentationml/2006/ole">
            <p:oleObj spid="_x0000_s1039" name="Clip" r:id="rId17" imgW="4816080" imgH="4816440" progId="MS_ClipArt_Gallery.5">
              <p:embed/>
            </p:oleObj>
          </a:graphicData>
        </a:graphic>
      </p:graphicFrame>
      <p:sp>
        <p:nvSpPr>
          <p:cNvPr id="1061" name="WordArt 46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1981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 spc="-1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SERVICIO</a:t>
            </a:r>
          </a:p>
          <a:p>
            <a:pPr algn="ctr"/>
            <a:r>
              <a:rPr lang="es-ES" sz="3600" b="1" kern="10" spc="-1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+</a:t>
            </a:r>
          </a:p>
          <a:p>
            <a:pPr algn="ctr"/>
            <a:r>
              <a:rPr lang="es-ES" sz="3600" b="1" kern="10" spc="-1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CALIDAD</a:t>
            </a:r>
          </a:p>
          <a:p>
            <a:pPr algn="ctr"/>
            <a:r>
              <a:rPr lang="es-ES" sz="3600" b="1" kern="10" spc="-1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=</a:t>
            </a:r>
          </a:p>
          <a:p>
            <a:pPr algn="ctr"/>
            <a:r>
              <a:rPr lang="es-ES" sz="3600" b="1" kern="10" spc="-1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FUTURO</a:t>
            </a:r>
          </a:p>
        </p:txBody>
      </p:sp>
      <p:sp>
        <p:nvSpPr>
          <p:cNvPr id="1062" name="Freeform 35"/>
          <p:cNvSpPr>
            <a:spLocks/>
          </p:cNvSpPr>
          <p:nvPr/>
        </p:nvSpPr>
        <p:spPr bwMode="auto">
          <a:xfrm>
            <a:off x="1066800" y="838200"/>
            <a:ext cx="6629400" cy="5353050"/>
          </a:xfrm>
          <a:custGeom>
            <a:avLst/>
            <a:gdLst>
              <a:gd name="T0" fmla="*/ 0 w 4176"/>
              <a:gd name="T1" fmla="*/ 3372 h 3372"/>
              <a:gd name="T2" fmla="*/ 72 w 4176"/>
              <a:gd name="T3" fmla="*/ 3348 h 3372"/>
              <a:gd name="T4" fmla="*/ 144 w 4176"/>
              <a:gd name="T5" fmla="*/ 3300 h 3372"/>
              <a:gd name="T6" fmla="*/ 276 w 4176"/>
              <a:gd name="T7" fmla="*/ 3228 h 3372"/>
              <a:gd name="T8" fmla="*/ 456 w 4176"/>
              <a:gd name="T9" fmla="*/ 3072 h 3372"/>
              <a:gd name="T10" fmla="*/ 660 w 4176"/>
              <a:gd name="T11" fmla="*/ 3024 h 3372"/>
              <a:gd name="T12" fmla="*/ 804 w 4176"/>
              <a:gd name="T13" fmla="*/ 2928 h 3372"/>
              <a:gd name="T14" fmla="*/ 888 w 4176"/>
              <a:gd name="T15" fmla="*/ 2832 h 3372"/>
              <a:gd name="T16" fmla="*/ 948 w 4176"/>
              <a:gd name="T17" fmla="*/ 2772 h 3372"/>
              <a:gd name="T18" fmla="*/ 972 w 4176"/>
              <a:gd name="T19" fmla="*/ 2724 h 3372"/>
              <a:gd name="T20" fmla="*/ 1008 w 4176"/>
              <a:gd name="T21" fmla="*/ 2688 h 3372"/>
              <a:gd name="T22" fmla="*/ 1056 w 4176"/>
              <a:gd name="T23" fmla="*/ 2580 h 3372"/>
              <a:gd name="T24" fmla="*/ 1212 w 4176"/>
              <a:gd name="T25" fmla="*/ 2520 h 3372"/>
              <a:gd name="T26" fmla="*/ 1500 w 4176"/>
              <a:gd name="T27" fmla="*/ 2436 h 3372"/>
              <a:gd name="T28" fmla="*/ 1788 w 4176"/>
              <a:gd name="T29" fmla="*/ 2280 h 3372"/>
              <a:gd name="T30" fmla="*/ 1860 w 4176"/>
              <a:gd name="T31" fmla="*/ 2172 h 3372"/>
              <a:gd name="T32" fmla="*/ 1944 w 4176"/>
              <a:gd name="T33" fmla="*/ 2064 h 3372"/>
              <a:gd name="T34" fmla="*/ 2064 w 4176"/>
              <a:gd name="T35" fmla="*/ 1860 h 3372"/>
              <a:gd name="T36" fmla="*/ 2160 w 4176"/>
              <a:gd name="T37" fmla="*/ 1752 h 3372"/>
              <a:gd name="T38" fmla="*/ 2280 w 4176"/>
              <a:gd name="T39" fmla="*/ 1728 h 3372"/>
              <a:gd name="T40" fmla="*/ 2316 w 4176"/>
              <a:gd name="T41" fmla="*/ 1704 h 3372"/>
              <a:gd name="T42" fmla="*/ 2376 w 4176"/>
              <a:gd name="T43" fmla="*/ 1620 h 3372"/>
              <a:gd name="T44" fmla="*/ 2544 w 4176"/>
              <a:gd name="T45" fmla="*/ 1572 h 3372"/>
              <a:gd name="T46" fmla="*/ 2628 w 4176"/>
              <a:gd name="T47" fmla="*/ 1512 h 3372"/>
              <a:gd name="T48" fmla="*/ 2664 w 4176"/>
              <a:gd name="T49" fmla="*/ 1464 h 3372"/>
              <a:gd name="T50" fmla="*/ 2772 w 4176"/>
              <a:gd name="T51" fmla="*/ 1368 h 3372"/>
              <a:gd name="T52" fmla="*/ 2904 w 4176"/>
              <a:gd name="T53" fmla="*/ 1176 h 3372"/>
              <a:gd name="T54" fmla="*/ 2964 w 4176"/>
              <a:gd name="T55" fmla="*/ 1008 h 3372"/>
              <a:gd name="T56" fmla="*/ 3108 w 4176"/>
              <a:gd name="T57" fmla="*/ 720 h 3372"/>
              <a:gd name="T58" fmla="*/ 3120 w 4176"/>
              <a:gd name="T59" fmla="*/ 684 h 3372"/>
              <a:gd name="T60" fmla="*/ 3276 w 4176"/>
              <a:gd name="T61" fmla="*/ 636 h 3372"/>
              <a:gd name="T62" fmla="*/ 3396 w 4176"/>
              <a:gd name="T63" fmla="*/ 480 h 3372"/>
              <a:gd name="T64" fmla="*/ 3552 w 4176"/>
              <a:gd name="T65" fmla="*/ 408 h 3372"/>
              <a:gd name="T66" fmla="*/ 3756 w 4176"/>
              <a:gd name="T67" fmla="*/ 300 h 3372"/>
              <a:gd name="T68" fmla="*/ 3852 w 4176"/>
              <a:gd name="T69" fmla="*/ 240 h 3372"/>
              <a:gd name="T70" fmla="*/ 4080 w 4176"/>
              <a:gd name="T71" fmla="*/ 108 h 3372"/>
              <a:gd name="T72" fmla="*/ 4152 w 4176"/>
              <a:gd name="T73" fmla="*/ 36 h 3372"/>
              <a:gd name="T74" fmla="*/ 4176 w 4176"/>
              <a:gd name="T75" fmla="*/ 0 h 33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176"/>
              <a:gd name="T115" fmla="*/ 0 h 3372"/>
              <a:gd name="T116" fmla="*/ 4176 w 4176"/>
              <a:gd name="T117" fmla="*/ 3372 h 337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176" h="3372">
                <a:moveTo>
                  <a:pt x="0" y="3372"/>
                </a:moveTo>
                <a:cubicBezTo>
                  <a:pt x="24" y="3364"/>
                  <a:pt x="51" y="3362"/>
                  <a:pt x="72" y="3348"/>
                </a:cubicBezTo>
                <a:cubicBezTo>
                  <a:pt x="96" y="3332"/>
                  <a:pt x="144" y="3300"/>
                  <a:pt x="144" y="3300"/>
                </a:cubicBezTo>
                <a:cubicBezTo>
                  <a:pt x="181" y="3244"/>
                  <a:pt x="212" y="3254"/>
                  <a:pt x="276" y="3228"/>
                </a:cubicBezTo>
                <a:cubicBezTo>
                  <a:pt x="388" y="3116"/>
                  <a:pt x="328" y="3168"/>
                  <a:pt x="456" y="3072"/>
                </a:cubicBezTo>
                <a:cubicBezTo>
                  <a:pt x="512" y="3030"/>
                  <a:pt x="594" y="3046"/>
                  <a:pt x="660" y="3024"/>
                </a:cubicBezTo>
                <a:cubicBezTo>
                  <a:pt x="719" y="3004"/>
                  <a:pt x="761" y="2971"/>
                  <a:pt x="804" y="2928"/>
                </a:cubicBezTo>
                <a:cubicBezTo>
                  <a:pt x="823" y="2871"/>
                  <a:pt x="850" y="2877"/>
                  <a:pt x="888" y="2832"/>
                </a:cubicBezTo>
                <a:cubicBezTo>
                  <a:pt x="938" y="2772"/>
                  <a:pt x="882" y="2816"/>
                  <a:pt x="948" y="2772"/>
                </a:cubicBezTo>
                <a:cubicBezTo>
                  <a:pt x="956" y="2756"/>
                  <a:pt x="962" y="2739"/>
                  <a:pt x="972" y="2724"/>
                </a:cubicBezTo>
                <a:cubicBezTo>
                  <a:pt x="982" y="2710"/>
                  <a:pt x="1000" y="2703"/>
                  <a:pt x="1008" y="2688"/>
                </a:cubicBezTo>
                <a:cubicBezTo>
                  <a:pt x="1038" y="2635"/>
                  <a:pt x="1017" y="2619"/>
                  <a:pt x="1056" y="2580"/>
                </a:cubicBezTo>
                <a:cubicBezTo>
                  <a:pt x="1107" y="2529"/>
                  <a:pt x="1146" y="2537"/>
                  <a:pt x="1212" y="2520"/>
                </a:cubicBezTo>
                <a:cubicBezTo>
                  <a:pt x="1309" y="2496"/>
                  <a:pt x="1401" y="2456"/>
                  <a:pt x="1500" y="2436"/>
                </a:cubicBezTo>
                <a:cubicBezTo>
                  <a:pt x="1592" y="2390"/>
                  <a:pt x="1716" y="2361"/>
                  <a:pt x="1788" y="2280"/>
                </a:cubicBezTo>
                <a:cubicBezTo>
                  <a:pt x="1788" y="2280"/>
                  <a:pt x="1848" y="2190"/>
                  <a:pt x="1860" y="2172"/>
                </a:cubicBezTo>
                <a:cubicBezTo>
                  <a:pt x="1939" y="2053"/>
                  <a:pt x="1848" y="2256"/>
                  <a:pt x="1944" y="2064"/>
                </a:cubicBezTo>
                <a:cubicBezTo>
                  <a:pt x="1978" y="1995"/>
                  <a:pt x="2021" y="1924"/>
                  <a:pt x="2064" y="1860"/>
                </a:cubicBezTo>
                <a:cubicBezTo>
                  <a:pt x="2082" y="1787"/>
                  <a:pt x="2073" y="1769"/>
                  <a:pt x="2160" y="1752"/>
                </a:cubicBezTo>
                <a:cubicBezTo>
                  <a:pt x="2200" y="1744"/>
                  <a:pt x="2280" y="1728"/>
                  <a:pt x="2280" y="1728"/>
                </a:cubicBezTo>
                <a:cubicBezTo>
                  <a:pt x="2292" y="1720"/>
                  <a:pt x="2306" y="1714"/>
                  <a:pt x="2316" y="1704"/>
                </a:cubicBezTo>
                <a:cubicBezTo>
                  <a:pt x="2336" y="1684"/>
                  <a:pt x="2352" y="1634"/>
                  <a:pt x="2376" y="1620"/>
                </a:cubicBezTo>
                <a:cubicBezTo>
                  <a:pt x="2411" y="1599"/>
                  <a:pt x="2499" y="1583"/>
                  <a:pt x="2544" y="1572"/>
                </a:cubicBezTo>
                <a:cubicBezTo>
                  <a:pt x="2564" y="1558"/>
                  <a:pt x="2613" y="1527"/>
                  <a:pt x="2628" y="1512"/>
                </a:cubicBezTo>
                <a:cubicBezTo>
                  <a:pt x="2642" y="1498"/>
                  <a:pt x="2650" y="1478"/>
                  <a:pt x="2664" y="1464"/>
                </a:cubicBezTo>
                <a:cubicBezTo>
                  <a:pt x="2736" y="1392"/>
                  <a:pt x="2671" y="1519"/>
                  <a:pt x="2772" y="1368"/>
                </a:cubicBezTo>
                <a:cubicBezTo>
                  <a:pt x="2815" y="1303"/>
                  <a:pt x="2861" y="1241"/>
                  <a:pt x="2904" y="1176"/>
                </a:cubicBezTo>
                <a:cubicBezTo>
                  <a:pt x="2931" y="1135"/>
                  <a:pt x="2947" y="1053"/>
                  <a:pt x="2964" y="1008"/>
                </a:cubicBezTo>
                <a:cubicBezTo>
                  <a:pt x="3002" y="908"/>
                  <a:pt x="3049" y="809"/>
                  <a:pt x="3108" y="720"/>
                </a:cubicBezTo>
                <a:cubicBezTo>
                  <a:pt x="3115" y="709"/>
                  <a:pt x="3112" y="694"/>
                  <a:pt x="3120" y="684"/>
                </a:cubicBezTo>
                <a:cubicBezTo>
                  <a:pt x="3152" y="644"/>
                  <a:pt x="3233" y="643"/>
                  <a:pt x="3276" y="636"/>
                </a:cubicBezTo>
                <a:cubicBezTo>
                  <a:pt x="3312" y="582"/>
                  <a:pt x="3357" y="533"/>
                  <a:pt x="3396" y="480"/>
                </a:cubicBezTo>
                <a:cubicBezTo>
                  <a:pt x="3422" y="402"/>
                  <a:pt x="3470" y="417"/>
                  <a:pt x="3552" y="408"/>
                </a:cubicBezTo>
                <a:cubicBezTo>
                  <a:pt x="3630" y="382"/>
                  <a:pt x="3685" y="343"/>
                  <a:pt x="3756" y="300"/>
                </a:cubicBezTo>
                <a:cubicBezTo>
                  <a:pt x="3788" y="281"/>
                  <a:pt x="3852" y="240"/>
                  <a:pt x="3852" y="240"/>
                </a:cubicBezTo>
                <a:cubicBezTo>
                  <a:pt x="3912" y="150"/>
                  <a:pt x="3979" y="122"/>
                  <a:pt x="4080" y="108"/>
                </a:cubicBezTo>
                <a:cubicBezTo>
                  <a:pt x="4104" y="84"/>
                  <a:pt x="4128" y="60"/>
                  <a:pt x="4152" y="36"/>
                </a:cubicBezTo>
                <a:cubicBezTo>
                  <a:pt x="4162" y="26"/>
                  <a:pt x="4176" y="0"/>
                  <a:pt x="4176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63" name="Text Box 20"/>
          <p:cNvSpPr txBox="1">
            <a:spLocks noChangeArrowheads="1"/>
          </p:cNvSpPr>
          <p:nvPr/>
        </p:nvSpPr>
        <p:spPr bwMode="auto">
          <a:xfrm>
            <a:off x="5076825" y="3357563"/>
            <a:ext cx="1684338" cy="304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Bodoni Bk BT" pitchFamily="18" charset="0"/>
              </a:rPr>
              <a:t>CALIDAD TOTAL</a:t>
            </a:r>
            <a:endParaRPr lang="es-ES_tradnl" sz="1600" b="1">
              <a:latin typeface="Bodoni Bk BT" pitchFamily="18" charset="0"/>
            </a:endParaRPr>
          </a:p>
        </p:txBody>
      </p:sp>
      <p:sp>
        <p:nvSpPr>
          <p:cNvPr id="1064" name="Text Box 47"/>
          <p:cNvSpPr txBox="1">
            <a:spLocks noChangeArrowheads="1"/>
          </p:cNvSpPr>
          <p:nvPr/>
        </p:nvSpPr>
        <p:spPr bwMode="auto">
          <a:xfrm>
            <a:off x="971550" y="2997200"/>
            <a:ext cx="10556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Arial Narrow" pitchFamily="34" charset="0"/>
              </a:rPr>
              <a:t>GRUPOS DE</a:t>
            </a:r>
          </a:p>
          <a:p>
            <a:pPr algn="ctr"/>
            <a:r>
              <a:rPr lang="es-ES_tradnl" sz="1400" b="1">
                <a:latin typeface="Arial Narrow" pitchFamily="34" charset="0"/>
              </a:rPr>
              <a:t>MEJORA</a:t>
            </a:r>
          </a:p>
        </p:txBody>
      </p:sp>
      <p:graphicFrame>
        <p:nvGraphicFramePr>
          <p:cNvPr id="1040" name="Object 48"/>
          <p:cNvGraphicFramePr>
            <a:graphicFrameLocks noChangeAspect="1"/>
          </p:cNvGraphicFramePr>
          <p:nvPr/>
        </p:nvGraphicFramePr>
        <p:xfrm>
          <a:off x="7343775" y="4932363"/>
          <a:ext cx="1447800" cy="885825"/>
        </p:xfrm>
        <a:graphic>
          <a:graphicData uri="http://schemas.openxmlformats.org/presentationml/2006/ole">
            <p:oleObj spid="_x0000_s1040" name="Galería de imágenes de Microsoft" r:id="rId18" imgW="4006800" imgH="2856960" progId="MS_ClipArt_Gallery">
              <p:embed/>
            </p:oleObj>
          </a:graphicData>
        </a:graphic>
      </p:graphicFrame>
      <p:sp>
        <p:nvSpPr>
          <p:cNvPr id="1065" name="Text Box 50"/>
          <p:cNvSpPr txBox="1">
            <a:spLocks noChangeArrowheads="1"/>
          </p:cNvSpPr>
          <p:nvPr/>
        </p:nvSpPr>
        <p:spPr bwMode="auto">
          <a:xfrm>
            <a:off x="6804025" y="5929313"/>
            <a:ext cx="2405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Arial Narrow" pitchFamily="34" charset="0"/>
              </a:rPr>
              <a:t>FORMACION EN CONTINUIDAD</a:t>
            </a:r>
          </a:p>
        </p:txBody>
      </p:sp>
      <p:graphicFrame>
        <p:nvGraphicFramePr>
          <p:cNvPr id="1041" name="Object 51"/>
          <p:cNvGraphicFramePr>
            <a:graphicFrameLocks noChangeAspect="1"/>
          </p:cNvGraphicFramePr>
          <p:nvPr/>
        </p:nvGraphicFramePr>
        <p:xfrm>
          <a:off x="3581400" y="1263650"/>
          <a:ext cx="1135063" cy="869950"/>
        </p:xfrm>
        <a:graphic>
          <a:graphicData uri="http://schemas.openxmlformats.org/presentationml/2006/ole">
            <p:oleObj spid="_x0000_s1041" name="Galería de imágenes de Microsoft" r:id="rId19" imgW="4519440" imgH="3466800" progId="MS_ClipArt_Gallery">
              <p:embed/>
            </p:oleObj>
          </a:graphicData>
        </a:graphic>
      </p:graphicFrame>
      <p:sp>
        <p:nvSpPr>
          <p:cNvPr id="1066" name="Text Box 52"/>
          <p:cNvSpPr txBox="1">
            <a:spLocks noChangeArrowheads="1"/>
          </p:cNvSpPr>
          <p:nvPr/>
        </p:nvSpPr>
        <p:spPr bwMode="auto">
          <a:xfrm>
            <a:off x="3429000" y="9906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Arial Narrow" pitchFamily="34" charset="0"/>
              </a:rPr>
              <a:t>COLABORACION</a:t>
            </a:r>
          </a:p>
        </p:txBody>
      </p:sp>
      <p:sp>
        <p:nvSpPr>
          <p:cNvPr id="1067" name="AutoShape 53"/>
          <p:cNvSpPr>
            <a:spLocks noChangeArrowheads="1"/>
          </p:cNvSpPr>
          <p:nvPr/>
        </p:nvSpPr>
        <p:spPr bwMode="auto">
          <a:xfrm rot="3433841">
            <a:off x="2139950" y="4710113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68" name="AutoShape 54"/>
          <p:cNvSpPr>
            <a:spLocks noChangeArrowheads="1"/>
          </p:cNvSpPr>
          <p:nvPr/>
        </p:nvSpPr>
        <p:spPr bwMode="auto">
          <a:xfrm rot="3433841">
            <a:off x="4732338" y="2767013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069" name="Picture 57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0" name="Picture 5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783138" y="36401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1" name="Picture 6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6365875"/>
            <a:ext cx="6842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6300788" y="1773238"/>
            <a:ext cx="1727200" cy="307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1400" b="1" dirty="0">
                <a:latin typeface="Bodoni Bk BT" pitchFamily="18" charset="0"/>
              </a:rPr>
              <a:t>SERVICIO TOTAL</a:t>
            </a:r>
            <a:endParaRPr lang="es-ES_tradnl" sz="1600" b="1" dirty="0">
              <a:latin typeface="Bodoni Bk BT" pitchFamily="18" charset="0"/>
            </a:endParaRPr>
          </a:p>
        </p:txBody>
      </p:sp>
      <p:sp>
        <p:nvSpPr>
          <p:cNvPr id="1073" name="Text Box 10"/>
          <p:cNvSpPr txBox="1">
            <a:spLocks noChangeArrowheads="1"/>
          </p:cNvSpPr>
          <p:nvPr/>
        </p:nvSpPr>
        <p:spPr bwMode="auto">
          <a:xfrm>
            <a:off x="6084888" y="1125538"/>
            <a:ext cx="2319337" cy="306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solidFill>
                  <a:schemeClr val="bg1"/>
                </a:solidFill>
                <a:latin typeface="Bodoni Bk BT" pitchFamily="18" charset="0"/>
              </a:rPr>
              <a:t>COMUNICACIÓN TOTAL</a:t>
            </a:r>
            <a:endParaRPr lang="es-ES_tradnl" sz="2000" b="1">
              <a:solidFill>
                <a:schemeClr val="bg1"/>
              </a:solidFill>
              <a:latin typeface="Bodoni Bk BT" pitchFamily="18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1028700" y="6413500"/>
            <a:ext cx="6064250" cy="40005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COMUNICACIÓN&gt;&gt;&gt;CONOCIMIENTO&gt;&gt;&gt;COMPETITIVIDAD</a:t>
            </a:r>
          </a:p>
        </p:txBody>
      </p:sp>
      <p:graphicFrame>
        <p:nvGraphicFramePr>
          <p:cNvPr id="1042" name="Object 61"/>
          <p:cNvGraphicFramePr>
            <a:graphicFrameLocks noChangeAspect="1"/>
          </p:cNvGraphicFramePr>
          <p:nvPr/>
        </p:nvGraphicFramePr>
        <p:xfrm>
          <a:off x="6321425" y="4276725"/>
          <a:ext cx="688975" cy="808038"/>
        </p:xfrm>
        <a:graphic>
          <a:graphicData uri="http://schemas.openxmlformats.org/presentationml/2006/ole">
            <p:oleObj spid="_x0000_s1042" name="Galería de imágenes de Microsoft" r:id="rId22" imgW="3192120" imgH="3749400" progId="MS_ClipArt_Gallery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85</Words>
  <Application>Microsoft Office PowerPoint</Application>
  <PresentationFormat>Presentación en pantalla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Viajes</vt:lpstr>
      <vt:lpstr>Galería de imágenes de Microsoft</vt:lpstr>
      <vt:lpstr>Microsoft Clip Gallery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2014-04-10T12:02:11Z</dcterms:created>
  <dcterms:modified xsi:type="dcterms:W3CDTF">2014-04-10T12:05:32Z</dcterms:modified>
</cp:coreProperties>
</file>